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5"/>
  </p:notesMasterIdLst>
  <p:handoutMasterIdLst>
    <p:handoutMasterId r:id="rId26"/>
  </p:handoutMasterIdLst>
  <p:sldIdLst>
    <p:sldId id="1627" r:id="rId5"/>
    <p:sldId id="1778" r:id="rId6"/>
    <p:sldId id="1828" r:id="rId7"/>
    <p:sldId id="1684" r:id="rId8"/>
    <p:sldId id="1937" r:id="rId9"/>
    <p:sldId id="1900" r:id="rId10"/>
    <p:sldId id="1934" r:id="rId11"/>
    <p:sldId id="1932" r:id="rId12"/>
    <p:sldId id="1904" r:id="rId13"/>
    <p:sldId id="1903" r:id="rId14"/>
    <p:sldId id="2147479750" r:id="rId15"/>
    <p:sldId id="1927" r:id="rId16"/>
    <p:sldId id="2147479751" r:id="rId17"/>
    <p:sldId id="1925" r:id="rId18"/>
    <p:sldId id="2147479752" r:id="rId19"/>
    <p:sldId id="2147479753" r:id="rId20"/>
    <p:sldId id="1895" r:id="rId21"/>
    <p:sldId id="1916" r:id="rId22"/>
    <p:sldId id="1936" r:id="rId23"/>
    <p:sldId id="1935" r:id="rId24"/>
  </p:sldIdLst>
  <p:sldSz cx="12192000" cy="6858000"/>
  <p:notesSz cx="6858000" cy="9144000"/>
  <p:custDataLst>
    <p:tags r:id="rId2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1V>
      <a:tcStyle>
        <a:tcBdr>
          <a:top>
            <a:lnRef idx="1">
              <a:schemeClr val="accent1"/>
            </a:lnRef>
          </a:top>
          <a:bottom>
            <a:lnRef idx="1">
              <a:schemeClr val="accent1"/>
            </a:lnRef>
          </a:bottom>
        </a:tcBdr>
        <a:fill>
          <a:solidFill>
            <a:schemeClr val="accent1">
              <a:alpha val="40000"/>
            </a:schemeClr>
          </a:solidFill>
        </a:fill>
      </a:tcStyle>
    </a:band1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1V>
      <a:tcStyle>
        <a:tcBdr>
          <a:top>
            <a:lnRef idx="1">
              <a:schemeClr val="accent2"/>
            </a:lnRef>
          </a:top>
          <a:bottom>
            <a:lnRef idx="1">
              <a:schemeClr val="accent2"/>
            </a:lnRef>
          </a:bottom>
        </a:tcBdr>
        <a:fill>
          <a:solidFill>
            <a:schemeClr val="accent2">
              <a:alpha val="40000"/>
            </a:schemeClr>
          </a:solidFill>
        </a:fill>
      </a:tcStyle>
    </a:band1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1V>
      <a:tcStyle>
        <a:tcBdr>
          <a:top>
            <a:lnRef idx="1">
              <a:schemeClr val="accent4"/>
            </a:lnRef>
          </a:top>
          <a:bottom>
            <a:lnRef idx="1">
              <a:schemeClr val="accent4"/>
            </a:lnRef>
          </a:bottom>
        </a:tcBdr>
        <a:fill>
          <a:solidFill>
            <a:schemeClr val="accent4">
              <a:alpha val="40000"/>
            </a:schemeClr>
          </a:solidFill>
        </a:fill>
      </a:tcStyle>
    </a:band1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6656" autoAdjust="0"/>
    <p:restoredTop sz="82554" autoAdjust="0"/>
  </p:normalViewPr>
  <p:slideViewPr>
    <p:cSldViewPr snapToGrid="0">
      <p:cViewPr varScale="1">
        <p:scale>
          <a:sx n="117" d="100"/>
          <a:sy n="117" d="100"/>
        </p:scale>
        <p:origin x="870" y="9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66" d="100"/>
          <a:sy n="66" d="100"/>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anose="020B0502040204020203" pitchFamily="34" charset="0"/>
              </a:rPr>
              <a:t>2/11/2024 1:59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‹Nº›</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DCE60099-03E7-4FA1-8A7F-E6E6CFB0F855}" type="datetime8">
              <a:rPr lang="en-US" smtClean="0"/>
              <a:t>2/11/2024 1:58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explore-natural-language-process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es-ES" sz="850" b="0" i="0" strike="noStrike" cap="none" spc="0" baseline="0">
                <a:solidFill>
                  <a:srgbClr val="000000"/>
                </a:solidFill>
                <a:effectLst/>
                <a:latin typeface="Segoe UI Light"/>
                <a:ea typeface="Segoe UI Light"/>
                <a:cs typeface="Segoe UI Light"/>
              </a:rPr>
              <a:t>Este contenido está pensado para impartirse como complemento de: </a:t>
            </a:r>
            <a:r>
              <a:rPr lang="es-ES" sz="882" b="0" i="0" strike="noStrike" cap="none" spc="0" baseline="0">
                <a:solidFill>
                  <a:srgbClr val="000000"/>
                </a:solidFill>
                <a:effectLst/>
                <a:latin typeface="Segoe UI Light"/>
                <a:ea typeface="Segoe UI Light"/>
                <a:cs typeface="Segoe UI Light"/>
                <a:hlinkClick r:id="rId3" history="0"/>
              </a:rPr>
              <a:t>Aspectos básicos de Microsoft Azure AI: Procesamiento del lenguaje natural: Formación | Microsoft Learn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Azure Bot Service proporciona una plataforma para crear, implementar y administrar bots.Con Azure Bot Service, los desarrolladores pueden usar Microsoft Bot Framework SDK para desarrollar bots e implementarlos y administrarlos fácilmente en Azure.</a:t>
            </a:r>
          </a:p>
          <a:p>
            <a:endParaRPr lang="en-US"/>
          </a:p>
          <a:p>
            <a:r>
              <a:rPr lang="es-ES" sz="882" b="0" i="0" strike="noStrike" cap="none" spc="0" baseline="0">
                <a:solidFill>
                  <a:srgbClr val="000000"/>
                </a:solidFill>
                <a:effectLst/>
                <a:latin typeface="Segoe UI Light"/>
                <a:ea typeface="Segoe UI Light"/>
                <a:cs typeface="Segoe UI Light"/>
              </a:rPr>
              <a:t>Al usar Azure Bot Service, puede integrar fácilmente su bot con Azure Cognitive Services como reconocimiento del lenguaje o respuesta a preguntas, y conectar su bot a varios canales como un chat en web, correo, Microsoft Teams y otros.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2F9D79B4-A5F4-4AA7-97C1-AE6712E8B866}"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10</a:t>
            </a:fld>
            <a:endParaRPr lang="en-US"/>
          </a:p>
        </p:txBody>
      </p:sp>
    </p:spTree>
    <p:extLst>
      <p:ext uri="{BB962C8B-B14F-4D97-AF65-F5344CB8AC3E}">
        <p14:creationId xmlns:p14="http://schemas.microsoft.com/office/powerpoint/2010/main" val="259305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ES" sz="900" b="0" i="0" strike="noStrike" cap="none" spc="0" baseline="0">
                <a:solidFill>
                  <a:srgbClr val="000000"/>
                </a:solidFill>
                <a:effectLst/>
                <a:latin typeface="Segoe UI Light"/>
                <a:ea typeface="Segoe UI Light"/>
                <a:cs typeface="Segoe UI Light"/>
              </a:rPr>
              <a:t>Instructores: les recomendamos que completen el ejercicio con antelación: https://microsoftlearning.github.io/mslearn-ai-fundamentals/Instructions/Labs/07-question-answering.html.Durante la clase, puede demostrar el servicio.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El servicio Language permite entrenar un modelo de lenguaje que puede interpretar comandos de lenguaje natural.</a:t>
            </a:r>
          </a:p>
          <a:p>
            <a:endParaRPr lang="en-US"/>
          </a:p>
          <a:p>
            <a:r>
              <a:rPr lang="es-ES" sz="882" b="0" i="0" strike="noStrike" cap="none" spc="0" baseline="0">
                <a:solidFill>
                  <a:srgbClr val="000000"/>
                </a:solidFill>
                <a:effectLst/>
                <a:latin typeface="Segoe UI Light"/>
                <a:ea typeface="Segoe UI Light"/>
                <a:cs typeface="Segoe UI Light"/>
              </a:rPr>
              <a:t>El modelo de lenguaje consta de tres componentes principales:</a:t>
            </a:r>
          </a:p>
          <a:p>
            <a:endParaRPr lang="en-US"/>
          </a:p>
          <a:p>
            <a:pPr marL="228600" indent="-228600">
              <a:buAutoNum type="arabicPeriod"/>
            </a:pPr>
            <a:r>
              <a:rPr lang="es-ES" sz="882" b="0" i="0" strike="noStrike" cap="none" spc="0" baseline="0">
                <a:solidFill>
                  <a:srgbClr val="000000"/>
                </a:solidFill>
                <a:effectLst/>
                <a:latin typeface="Segoe UI Light"/>
                <a:ea typeface="Segoe UI Light"/>
                <a:cs typeface="Segoe UI Light"/>
              </a:rPr>
              <a:t>Las </a:t>
            </a:r>
            <a:r>
              <a:rPr lang="es-ES" sz="882" b="0" i="1" strike="noStrike" cap="none" spc="0" baseline="0">
                <a:solidFill>
                  <a:srgbClr val="000000"/>
                </a:solidFill>
                <a:effectLst/>
                <a:latin typeface="Segoe UI Light"/>
                <a:ea typeface="Segoe UI Light"/>
                <a:cs typeface="Segoe UI Light"/>
              </a:rPr>
              <a:t>expresiones</a:t>
            </a:r>
            <a:r>
              <a:rPr lang="es-ES" sz="882" b="0" i="0" strike="noStrike" cap="none" spc="0" baseline="0">
                <a:solidFill>
                  <a:srgbClr val="000000"/>
                </a:solidFill>
                <a:effectLst/>
                <a:latin typeface="Segoe UI Light"/>
                <a:ea typeface="Segoe UI Light"/>
                <a:cs typeface="Segoe UI Light"/>
              </a:rPr>
              <a:t> son frases que un usuario puede decir o escribir, por ejemplo, "enciende la luz".</a:t>
            </a:r>
          </a:p>
          <a:p>
            <a:pPr marL="228600" indent="-228600">
              <a:buAutoNum type="arabicPeriod"/>
            </a:pPr>
            <a:r>
              <a:rPr lang="es-ES" sz="882" b="0" i="0" strike="noStrike" cap="none" spc="0" baseline="0">
                <a:solidFill>
                  <a:srgbClr val="000000"/>
                </a:solidFill>
                <a:effectLst/>
                <a:latin typeface="Segoe UI Light"/>
                <a:ea typeface="Segoe UI Light"/>
                <a:cs typeface="Segoe UI Light"/>
              </a:rPr>
              <a:t>Las </a:t>
            </a:r>
            <a:r>
              <a:rPr lang="es-ES" sz="882" b="0" i="1" strike="noStrike" cap="none" spc="0" baseline="0">
                <a:solidFill>
                  <a:srgbClr val="000000"/>
                </a:solidFill>
                <a:effectLst/>
                <a:latin typeface="Segoe UI Light"/>
                <a:ea typeface="Segoe UI Light"/>
                <a:cs typeface="Segoe UI Light"/>
              </a:rPr>
              <a:t>entidades</a:t>
            </a:r>
            <a:r>
              <a:rPr lang="es-ES" sz="882" b="0" i="0" strike="noStrike" cap="none" spc="0" baseline="0">
                <a:solidFill>
                  <a:srgbClr val="000000"/>
                </a:solidFill>
                <a:effectLst/>
                <a:latin typeface="Segoe UI Light"/>
                <a:ea typeface="Segoe UI Light"/>
                <a:cs typeface="Segoe UI Light"/>
              </a:rPr>
              <a:t> son elementos específicos a los que se hace referencia en una expresión. Por ejemplo, un modelo de lenguaje para una aplicación de automatización del hogar podría reconocer dispositivos domésticos, como una luz o un ventilador.</a:t>
            </a:r>
          </a:p>
          <a:p>
            <a:pPr marL="228600" indent="-228600">
              <a:buAutoNum type="arabicPeriod"/>
            </a:pPr>
            <a:r>
              <a:rPr lang="es-ES" sz="882" b="0" i="0" strike="noStrike" cap="none" spc="0" baseline="0">
                <a:solidFill>
                  <a:srgbClr val="000000"/>
                </a:solidFill>
                <a:effectLst/>
                <a:latin typeface="Segoe UI Light"/>
                <a:ea typeface="Segoe UI Light"/>
                <a:cs typeface="Segoe UI Light"/>
              </a:rPr>
              <a:t>Una </a:t>
            </a:r>
            <a:r>
              <a:rPr lang="es-ES" sz="882" b="0" i="1" strike="noStrike" cap="none" spc="0" baseline="0">
                <a:solidFill>
                  <a:srgbClr val="000000"/>
                </a:solidFill>
                <a:effectLst/>
                <a:latin typeface="Segoe UI Light"/>
                <a:ea typeface="Segoe UI Light"/>
                <a:cs typeface="Segoe UI Light"/>
              </a:rPr>
              <a:t>intención</a:t>
            </a:r>
            <a:r>
              <a:rPr lang="es-ES" sz="882" b="0" i="0" strike="noStrike" cap="none" spc="0" baseline="0">
                <a:solidFill>
                  <a:srgbClr val="000000"/>
                </a:solidFill>
                <a:effectLst/>
                <a:latin typeface="Segoe UI Light"/>
                <a:ea typeface="Segoe UI Light"/>
                <a:cs typeface="Segoe UI Light"/>
              </a:rPr>
              <a:t> identifica la acción deseada de una expresión.Por ejemplo, para encender algo.</a:t>
            </a:r>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9E7EDB72-7F89-4A1A-806F-ED5140192E94}"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2227527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900" b="0" i="0" strike="noStrike" cap="none" spc="0" baseline="0">
                <a:solidFill>
                  <a:srgbClr val="000000"/>
                </a:solidFill>
                <a:effectLst/>
                <a:latin typeface="Segoe UI Light"/>
                <a:ea typeface="Segoe UI Light"/>
                <a:cs typeface="Segoe UI Light"/>
              </a:rPr>
              <a:t>Instructores: les recomendamos que completen el ejercicio con antelación: https://microsoftlearning.github.io/mslearn-ai-fundamentals/Instructions/Labs/08-conversational-language-understanding.html.Durante la clase, puede demostrar el servicio.Puede mostrar a los alumnos el servicio Language Studio que contiene el proyecto de Reconocimiento del lenguaje conversacional y, después, mostrar cómo llamar al servicio publicado para predecir una intención.</a:t>
            </a:r>
            <a:endParaRPr lang="en-US" sz="900" i="1"/>
          </a:p>
          <a:p>
            <a:pPr>
              <a:defRPr/>
            </a:pPr>
            <a:endParaRPr lang="en-US" sz="900" i="0">
              <a:latin typeface="Segoe UI Light"/>
              <a:cs typeface="Segoe UI Light"/>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388075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s-ES" sz="882" b="0" i="0" strike="noStrike" cap="none" spc="0" baseline="0">
                <a:solidFill>
                  <a:srgbClr val="000000"/>
                </a:solidFill>
                <a:effectLst/>
                <a:latin typeface="Segoe UI Light"/>
                <a:ea typeface="Segoe UI Light"/>
                <a:cs typeface="Segoe UI Light"/>
              </a:rPr>
              <a:t>El servicio </a:t>
            </a:r>
            <a:r>
              <a:rPr lang="es-ES" sz="882" b="1" i="0" strike="noStrike" cap="none" spc="0" baseline="0">
                <a:solidFill>
                  <a:srgbClr val="000000"/>
                </a:solidFill>
                <a:effectLst/>
                <a:latin typeface="Segoe UI Light"/>
                <a:ea typeface="Segoe UI Light"/>
                <a:cs typeface="Segoe UI Light"/>
              </a:rPr>
              <a:t>Speech</a:t>
            </a:r>
            <a:r>
              <a:rPr lang="es-ES" sz="882" b="0" i="0" strike="noStrike" cap="none" spc="0" baseline="0">
                <a:solidFill>
                  <a:srgbClr val="000000"/>
                </a:solidFill>
                <a:effectLst/>
                <a:latin typeface="Segoe UI Light"/>
                <a:ea typeface="Segoe UI Light"/>
                <a:cs typeface="Segoe UI Light"/>
              </a:rPr>
              <a:t> incluye </a:t>
            </a:r>
            <a:r>
              <a:rPr lang="es-ES" sz="882" b="0" i="1" strike="noStrike" cap="none" spc="0" baseline="0">
                <a:solidFill>
                  <a:srgbClr val="000000"/>
                </a:solidFill>
                <a:effectLst/>
                <a:latin typeface="Segoe UI Light"/>
                <a:ea typeface="Segoe UI Light"/>
                <a:cs typeface="Segoe UI Light"/>
              </a:rPr>
              <a:t>Speech-to-Text</a:t>
            </a:r>
            <a:r>
              <a:rPr lang="es-ES" sz="882" b="0" i="0" strike="noStrike" cap="none" spc="0" baseline="0">
                <a:solidFill>
                  <a:srgbClr val="000000"/>
                </a:solidFill>
                <a:effectLst/>
                <a:latin typeface="Segoe UI Light"/>
                <a:ea typeface="Segoe UI Light"/>
                <a:cs typeface="Segoe UI Light"/>
              </a:rPr>
              <a:t> API, que puede usar para implementar la función de reconocimiento de texto.El servicio admite la transcripción de texto en más de 60 idiomas.</a:t>
            </a:r>
            <a:r>
              <a:rPr lang="es-ES" sz="882" b="0" i="1" strike="noStrike" cap="none" spc="0" baseline="0">
                <a:solidFill>
                  <a:srgbClr val="000000"/>
                </a:solidFill>
                <a:effectLst/>
                <a:latin typeface="Segoe UI Light"/>
                <a:ea typeface="Segoe UI Light"/>
                <a:cs typeface="Segoe UI Light"/>
              </a:rPr>
              <a:t>{Se muestra una burbuja de diálogo con una flecha que apunta al texto "</a:t>
            </a:r>
            <a:r>
              <a:rPr lang="es-ES" sz="900" b="0" i="1" strike="noStrike" cap="none" spc="0" baseline="0">
                <a:solidFill>
                  <a:srgbClr val="000000"/>
                </a:solidFill>
                <a:effectLst/>
                <a:latin typeface="Segoe UI Light"/>
                <a:ea typeface="Segoe UI Light"/>
                <a:cs typeface="Segoe UI Light"/>
              </a:rPr>
              <a:t>Use las capacidades de conversión de voz en texto de servicio </a:t>
            </a:r>
            <a:r>
              <a:rPr lang="es-ES" sz="900" b="1" i="1" strike="noStrike" cap="none" spc="0" baseline="0">
                <a:solidFill>
                  <a:srgbClr val="000000"/>
                </a:solidFill>
                <a:effectLst/>
                <a:latin typeface="Segoe UI Light"/>
                <a:ea typeface="Segoe UI Light"/>
                <a:cs typeface="Segoe UI Light"/>
              </a:rPr>
              <a:t>Voz</a:t>
            </a:r>
            <a:r>
              <a:rPr lang="es-ES" sz="900" b="0" i="1" strike="noStrike" cap="none" spc="0" baseline="0">
                <a:solidFill>
                  <a:srgbClr val="000000"/>
                </a:solidFill>
                <a:effectLst/>
                <a:latin typeface="Segoe UI Light"/>
                <a:ea typeface="Segoe UI Light"/>
                <a:cs typeface="Segoe UI Light"/>
              </a:rPr>
              <a:t> para transcribir un discurso audible a texto</a:t>
            </a:r>
            <a:r>
              <a:rPr lang="es-ES" sz="882" b="0" i="1" strike="noStrike" cap="none" spc="0" baseline="0">
                <a:solidFill>
                  <a:srgbClr val="000000"/>
                </a:solidFill>
                <a:effectLst/>
                <a:latin typeface="Segoe UI Light"/>
                <a:ea typeface="Segoe UI Light"/>
                <a:cs typeface="Segoe UI Light"/>
              </a:rPr>
              <a:t>"}</a:t>
            </a:r>
          </a:p>
          <a:p>
            <a:pPr marL="0" indent="0">
              <a:buFont typeface="+mj-lt"/>
              <a:buNone/>
            </a:pPr>
            <a:endParaRPr lang="en-US" i="1"/>
          </a:p>
          <a:p>
            <a:pPr marL="0" indent="0">
              <a:buFont typeface="+mj-lt"/>
              <a:buNone/>
            </a:pPr>
            <a:r>
              <a:rPr lang="es-ES" sz="882" b="0" i="0" strike="noStrike" cap="none" spc="0" baseline="0">
                <a:solidFill>
                  <a:srgbClr val="000000"/>
                </a:solidFill>
                <a:effectLst/>
                <a:latin typeface="Segoe UI Light"/>
                <a:ea typeface="Segoe UI Light"/>
                <a:cs typeface="Segoe UI Light"/>
              </a:rPr>
              <a:t>Por el contrario, </a:t>
            </a:r>
            <a:r>
              <a:rPr lang="es-ES" sz="882" b="0" i="1" strike="noStrike" cap="none" spc="0" baseline="0">
                <a:solidFill>
                  <a:srgbClr val="000000"/>
                </a:solidFill>
                <a:effectLst/>
                <a:latin typeface="Segoe UI Light"/>
                <a:ea typeface="Segoe UI Light"/>
                <a:cs typeface="Segoe UI Light"/>
              </a:rPr>
              <a:t>Text-to-Speech</a:t>
            </a:r>
            <a:r>
              <a:rPr lang="es-ES" sz="882" b="0" i="0" strike="noStrike" cap="none" spc="0" baseline="0">
                <a:solidFill>
                  <a:srgbClr val="000000"/>
                </a:solidFill>
                <a:effectLst/>
                <a:latin typeface="Segoe UI Light"/>
                <a:ea typeface="Segoe UI Light"/>
                <a:cs typeface="Segoe UI Light"/>
              </a:rPr>
              <a:t> API puede sintetizar una voz audible a partir de texto, con la opción de especificar voces regionales apropiadas para una pronunciación similar a la humana </a:t>
            </a:r>
            <a:r>
              <a:rPr lang="es-ES" sz="882" b="0" i="1" strike="noStrike" cap="none" spc="0" baseline="0">
                <a:solidFill>
                  <a:srgbClr val="000000"/>
                </a:solidFill>
                <a:effectLst/>
                <a:latin typeface="Segoe UI Light"/>
                <a:ea typeface="Segoe UI Light"/>
                <a:cs typeface="Segoe UI Light"/>
              </a:rPr>
              <a:t>{Se muestra una flecha que apunta a una burbuja de diálogo con el texto "</a:t>
            </a:r>
            <a:r>
              <a:rPr lang="es-ES" sz="800" b="0" i="1" strike="noStrike" cap="none" spc="0" baseline="0">
                <a:solidFill>
                  <a:srgbClr val="000000"/>
                </a:solidFill>
                <a:effectLst/>
                <a:latin typeface="Segoe UI Light"/>
                <a:ea typeface="Segoe UI Light"/>
                <a:cs typeface="Segoe UI Light"/>
              </a:rPr>
              <a:t>Use las capacidades de conversión de texto en voz del servicio </a:t>
            </a:r>
            <a:r>
              <a:rPr lang="es-ES" sz="800" b="1" i="1" strike="noStrike" cap="none" spc="0" baseline="0">
                <a:solidFill>
                  <a:srgbClr val="000000"/>
                </a:solidFill>
                <a:effectLst/>
                <a:latin typeface="Segoe UI Light"/>
                <a:ea typeface="Segoe UI Light"/>
                <a:cs typeface="Segoe UI Light"/>
              </a:rPr>
              <a:t>Voz</a:t>
            </a:r>
            <a:r>
              <a:rPr lang="es-ES" sz="800" b="0" i="1" strike="noStrike" cap="none" spc="0" baseline="0">
                <a:solidFill>
                  <a:srgbClr val="000000"/>
                </a:solidFill>
                <a:effectLst/>
                <a:latin typeface="Segoe UI Light"/>
                <a:ea typeface="Segoe UI Light"/>
                <a:cs typeface="Segoe UI Light"/>
              </a:rPr>
              <a:t> para generar un discurso audible a partir de texto</a:t>
            </a:r>
            <a:r>
              <a:rPr lang="es-ES" sz="882" b="0" i="1" strike="noStrike" cap="none" spc="0" baseline="0">
                <a:solidFill>
                  <a:srgbClr val="000000"/>
                </a:solidFill>
                <a:effectLst/>
                <a:latin typeface="Segoe UI Light"/>
                <a:ea typeface="Segoe UI Light"/>
                <a:cs typeface="Segoe UI Light"/>
              </a:rPr>
              <a:t>"}</a:t>
            </a:r>
            <a:endParaRPr lang="en-US" i="0"/>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93659203-AFC3-4EB2-A0EF-01D02B7C69F7}"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3094237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ES" sz="900" b="0" i="0" strike="noStrike" cap="none" spc="0" baseline="0">
                <a:solidFill>
                  <a:srgbClr val="000000"/>
                </a:solidFill>
                <a:effectLst/>
                <a:latin typeface="Segoe UI Light"/>
                <a:ea typeface="Segoe UI Light"/>
                <a:cs typeface="Segoe UI Light"/>
              </a:rPr>
              <a:t>Instructores: les recomendamos que completen el ejercicio con antelación: https://microsoftlearning.github.io/mslearn-ai-fundamentals/Instructions/Labs/09-speech.html.Durante la clase, puede demostrar el servicio.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2249694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spc="0" baseline="0">
                <a:solidFill>
                  <a:srgbClr val="000000"/>
                </a:solidFill>
                <a:effectLst/>
                <a:latin typeface="Segoe UI Light"/>
                <a:ea typeface="Segoe UI Light"/>
                <a:cs typeface="Segoe UI Light"/>
              </a:rPr>
              <a:t>Indique que los ejercicios también están disponibles en Microsoft Learn para todas las demás tareas mostradas y analizadas en esta presentación de PowerPoint. https://microsoftlearning.github.io/mslearn-ai-fundamentals.</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01F11FDA-85AE-4581-B145-1E81B37049C3}"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342246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spc="0" baseline="0">
                <a:solidFill>
                  <a:srgbClr val="000000"/>
                </a:solidFill>
                <a:effectLst/>
                <a:latin typeface="Segoe UI Light"/>
                <a:ea typeface="Segoe UI Light"/>
                <a:cs typeface="Segoe UI Light"/>
              </a:rPr>
              <a:t>Deje unos minutos para que los alumnos piensen las preguntas y, después, muestre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17</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strike="noStrike" cap="none" spc="0" baseline="0">
                <a:solidFill>
                  <a:srgbClr val="000000"/>
                </a:solidFill>
                <a:effectLst/>
                <a:latin typeface="Segoe UI Light"/>
                <a:ea typeface="Segoe UI Light"/>
                <a:cs typeface="Segoe UI Light"/>
              </a:rPr>
              <a:t>Anime a los alumnos a revisar el contenido de Learn para obtener más información.</a:t>
            </a:r>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19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900" b="0" i="0" strike="noStrike" cap="none" spc="0" baseline="0">
                <a:solidFill>
                  <a:srgbClr val="000000"/>
                </a:solidFill>
                <a:effectLst/>
                <a:latin typeface="Segoe UI Light"/>
                <a:ea typeface="Segoe UI Light"/>
                <a:cs typeface="Segoe UI Light"/>
              </a:rPr>
              <a:t>Estimaciones de tiempo:</a:t>
            </a:r>
          </a:p>
          <a:p>
            <a:r>
              <a:rPr lang="es-ES" sz="900" b="0" i="0" strike="noStrike" cap="none" spc="0" baseline="0">
                <a:solidFill>
                  <a:srgbClr val="000000"/>
                </a:solidFill>
                <a:effectLst/>
                <a:latin typeface="Segoe UI Light"/>
                <a:ea typeface="Segoe UI Light"/>
                <a:cs typeface="Segoe UI Light"/>
              </a:rPr>
              <a:t>- Conceptos de procesamiento del lenguaje natural: 15 minutos</a:t>
            </a:r>
          </a:p>
          <a:p>
            <a:r>
              <a:rPr lang="es-ES" sz="900" b="0" i="0" strike="noStrike" cap="none" spc="0" baseline="0">
                <a:solidFill>
                  <a:srgbClr val="000000"/>
                </a:solidFill>
                <a:effectLst/>
                <a:latin typeface="Segoe UI Light"/>
                <a:ea typeface="Segoe UI Light"/>
                <a:cs typeface="Segoe UI Light"/>
              </a:rPr>
              <a:t>- Funcionalidades de procesamiento del lenguaje natural en Azure 20 minutos</a:t>
            </a:r>
          </a:p>
          <a:p>
            <a:r>
              <a:rPr lang="es-ES" sz="900" b="0" i="0" strike="noStrike" cap="none" spc="0" baseline="0">
                <a:solidFill>
                  <a:srgbClr val="000000"/>
                </a:solidFill>
                <a:effectLst/>
                <a:latin typeface="Segoe UI Light"/>
                <a:ea typeface="Segoe UI Light"/>
                <a:cs typeface="Segoe UI Light"/>
              </a:rPr>
              <a:t>- El ejercicio de laboratorio debe llevar unos 20 minutos adicionales.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fld id="{C17F103A-A677-41EC-8F8C-0770452452D4}" type="datetime8">
              <a:rPr lang="en-US" smtClean="0"/>
              <a:t>2/11/2024 1:58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20</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2/11/2024 1:58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El procesamiento del lenguaje natural (PNL) es el área de IA que se ocupa de dar sentido al lenguaje escrito y hablado.</a:t>
            </a:r>
          </a:p>
          <a:p>
            <a:r>
              <a:rPr lang="es-ES" sz="882" b="0" i="0" strike="noStrike" cap="none" spc="0" baseline="0">
                <a:solidFill>
                  <a:srgbClr val="000000"/>
                </a:solidFill>
                <a:effectLst/>
                <a:latin typeface="Segoe UI Light"/>
                <a:ea typeface="Segoe UI Light"/>
                <a:cs typeface="Segoe UI Light"/>
              </a:rPr>
              <a:t>Normalmente, una solución de PNL comienza con un gran volumen de texto sin formato, que luego se procesa previamente para prepararlo para el modelado.Hay muchas técnicas de procesamiento previo que se pueden aplicar al texto, incluida la eliminación de palabras irrelevantes (supresión de palabras comunes con poco valor semántico, como "un", "el", etc.) o la lematización (fusión de palabras con la misma raíz en una sola palabra, por ejemplo, "universo" y "universal" podrían representarse como "univers"), entre otras.Muchos de estos enfoques se usaron ampliamente en técnicas de modelado estadístico que se basaban en el recuento de la frecuencia de las palabras en el texto para deducir el significado, pero no son tan importantes en las técnicas modernas de aprendizaje profundo.Sin embargo, lo que se suele hacer es </a:t>
            </a:r>
            <a:r>
              <a:rPr lang="es-ES" sz="882" b="0" i="1" strike="noStrike" cap="none" spc="0" baseline="0">
                <a:solidFill>
                  <a:srgbClr val="000000"/>
                </a:solidFill>
                <a:effectLst/>
                <a:latin typeface="Segoe UI Light"/>
                <a:ea typeface="Segoe UI Light"/>
                <a:cs typeface="Segoe UI Light"/>
              </a:rPr>
              <a:t>tokenizar</a:t>
            </a:r>
            <a:r>
              <a:rPr lang="es-ES" sz="882" b="0" i="0" strike="noStrike" cap="none" spc="0" baseline="0">
                <a:solidFill>
                  <a:srgbClr val="000000"/>
                </a:solidFill>
                <a:effectLst/>
                <a:latin typeface="Segoe UI Light"/>
                <a:ea typeface="Segoe UI Light"/>
                <a:cs typeface="Segoe UI Light"/>
              </a:rPr>
              <a:t> las palabras, es decir, representar cada palabra o frase con un identificador numérico único. El conjunto de tokens de un </a:t>
            </a:r>
            <a:r>
              <a:rPr lang="es-ES" sz="882" b="0" i="1" strike="noStrike" cap="none" spc="0" baseline="0">
                <a:solidFill>
                  <a:srgbClr val="000000"/>
                </a:solidFill>
                <a:effectLst/>
                <a:latin typeface="Segoe UI Light"/>
                <a:ea typeface="Segoe UI Light"/>
                <a:cs typeface="Segoe UI Light"/>
              </a:rPr>
              <a:t>corpus</a:t>
            </a:r>
            <a:r>
              <a:rPr lang="es-ES" sz="882" b="0" i="0" strike="noStrike" cap="none" spc="0" baseline="0">
                <a:solidFill>
                  <a:srgbClr val="000000"/>
                </a:solidFill>
                <a:effectLst/>
                <a:latin typeface="Segoe UI Light"/>
                <a:ea typeface="Segoe UI Light"/>
                <a:cs typeface="Segoe UI Light"/>
              </a:rPr>
              <a:t> de texto determinado representa el vocabulario de un modelo lingüístico.</a:t>
            </a:r>
          </a:p>
          <a:p>
            <a:endParaRPr lang="en-US" i="0"/>
          </a:p>
          <a:p>
            <a:r>
              <a:rPr lang="es-ES" sz="882" b="0" i="0" strike="noStrike" cap="none" spc="0" baseline="0">
                <a:solidFill>
                  <a:srgbClr val="000000"/>
                </a:solidFill>
                <a:effectLst/>
                <a:latin typeface="Segoe UI Light"/>
                <a:ea typeface="Segoe UI Light"/>
                <a:cs typeface="Segoe UI Light"/>
              </a:rPr>
              <a:t>A continuación, los datos se usan para entrenar un modelo.En función del tipo de tarea que quiera realizar, los detalles del modelo variarán.Por ejemplo, puede usar una red neuronal totalmente conectada para entrenar un modelo de clasificación para el análisis de sentimiento (predicción de si el cuerpo de un texto es "positivo" o "negativo") o puede usar una red más sofisticada para entrenar un modelo que codifique tokens de lenguaje como </a:t>
            </a:r>
            <a:r>
              <a:rPr lang="es-ES" sz="882" b="0" i="1" strike="noStrike" cap="none" spc="0" baseline="0">
                <a:solidFill>
                  <a:srgbClr val="000000"/>
                </a:solidFill>
                <a:effectLst/>
                <a:latin typeface="Segoe UI Light"/>
                <a:ea typeface="Segoe UI Light"/>
                <a:cs typeface="Segoe UI Light"/>
              </a:rPr>
              <a:t>vectores</a:t>
            </a:r>
            <a:r>
              <a:rPr lang="es-ES" sz="882" b="0" i="0" strike="noStrike" cap="none" spc="0" baseline="0">
                <a:solidFill>
                  <a:srgbClr val="000000"/>
                </a:solidFill>
                <a:effectLst/>
                <a:latin typeface="Segoe UI Light"/>
                <a:ea typeface="Segoe UI Light"/>
                <a:cs typeface="Segoe UI Light"/>
              </a:rPr>
              <a:t> que encapsulan relaciones semánticas entre palabras en el vocabulario.Este modelo es útil para las tareas de traducción, resumen y finalización de texto.</a:t>
            </a:r>
          </a:p>
          <a:p>
            <a:endParaRPr lang="en-US" i="0"/>
          </a:p>
          <a:p>
            <a:r>
              <a:rPr lang="es-ES" sz="882" b="0" i="0" strike="noStrike" cap="none" spc="0" baseline="0">
                <a:solidFill>
                  <a:srgbClr val="000000"/>
                </a:solidFill>
                <a:effectLst/>
                <a:latin typeface="Segoe UI Light"/>
                <a:ea typeface="Segoe UI Light"/>
                <a:cs typeface="Segoe UI Light"/>
              </a:rPr>
              <a:t>Entre las tareas comunes que admite un modelo de lenguaje se incluyen las siguientes:</a:t>
            </a:r>
            <a:endParaRPr lang="en-US"/>
          </a:p>
          <a:p>
            <a:pPr marL="171450" indent="-171450">
              <a:buFont typeface="Arial" panose="020B0604020202020204" pitchFamily="34" charset="0"/>
              <a:buChar char="•"/>
            </a:pPr>
            <a:r>
              <a:rPr lang="es-ES" sz="882" b="1" i="0" strike="noStrike" cap="none" spc="0" baseline="0">
                <a:solidFill>
                  <a:srgbClr val="000000"/>
                </a:solidFill>
                <a:effectLst/>
                <a:latin typeface="Segoe UI Light"/>
                <a:ea typeface="Segoe UI Light"/>
                <a:cs typeface="Segoe UI Light"/>
              </a:rPr>
              <a:t>Análisis de texto</a:t>
            </a:r>
            <a:r>
              <a:rPr lang="es-ES" sz="882" b="0" i="0" strike="noStrike" cap="none" spc="0" baseline="0">
                <a:solidFill>
                  <a:srgbClr val="000000"/>
                </a:solidFill>
                <a:effectLst/>
                <a:latin typeface="Segoe UI Light"/>
                <a:ea typeface="Segoe UI Light"/>
                <a:cs typeface="Segoe UI Light"/>
              </a:rPr>
              <a:t>: a menudo necesita analizar un documento de texto para extraer frases clave o para identificar las entidades que menciona, como fechas, lugares o personas.Por ejemplo, una compañía podría usar IA para analizar artículos de revistas del sector para tratar de encontrar los que mencionen sus productos o ejecutivos, o para determinar el tema principal de cada artículo.</a:t>
            </a:r>
          </a:p>
          <a:p>
            <a:pPr marL="171450" indent="-171450">
              <a:buFont typeface="Arial" panose="020B0604020202020204" pitchFamily="34" charset="0"/>
              <a:buChar char="•"/>
            </a:pPr>
            <a:r>
              <a:rPr lang="es-ES" sz="882" b="1" i="0" strike="noStrike" cap="none" spc="0" baseline="0">
                <a:solidFill>
                  <a:srgbClr val="000000"/>
                </a:solidFill>
                <a:effectLst/>
                <a:latin typeface="Segoe UI Light"/>
                <a:ea typeface="Segoe UI Light"/>
                <a:cs typeface="Segoe UI Light"/>
              </a:rPr>
              <a:t>Minería de opiniones y análisis de sentimiento</a:t>
            </a:r>
            <a:r>
              <a:rPr lang="es-ES" sz="882" b="0" i="0" strike="noStrike" cap="none" spc="0" baseline="0">
                <a:solidFill>
                  <a:srgbClr val="000000"/>
                </a:solidFill>
                <a:effectLst/>
                <a:latin typeface="Segoe UI Light"/>
                <a:ea typeface="Segoe UI Light"/>
                <a:cs typeface="Segoe UI Light"/>
              </a:rPr>
              <a:t>: esta es una forma común de análisis de texto que calcula una puntuación para indicar lo positivo (o negativo) que es un extracto de texto.Por ejemplo, un minorista podría analizar las opiniones de los clientes para determinar cuáles son positivas y cuáles son negativas y analizar el texto para descubrir los principales impulsores del sentimiento.</a:t>
            </a:r>
          </a:p>
          <a:p>
            <a:pPr marL="171450" indent="-171450">
              <a:buFont typeface="Arial" panose="020B0604020202020204" pitchFamily="34" charset="0"/>
              <a:buChar char="•"/>
            </a:pPr>
            <a:r>
              <a:rPr lang="es-ES" sz="882" b="1" i="0" strike="noStrike" cap="none" spc="0" baseline="0">
                <a:solidFill>
                  <a:srgbClr val="000000"/>
                </a:solidFill>
                <a:effectLst/>
                <a:latin typeface="Segoe UI Light"/>
                <a:ea typeface="Segoe UI Light"/>
                <a:cs typeface="Segoe UI Light"/>
              </a:rPr>
              <a:t>Traducción automática</a:t>
            </a:r>
            <a:r>
              <a:rPr lang="es-ES" sz="882" b="0" i="0" strike="noStrike" cap="none" spc="0" baseline="0">
                <a:solidFill>
                  <a:srgbClr val="000000"/>
                </a:solidFill>
                <a:effectLst/>
                <a:latin typeface="Segoe UI Light"/>
                <a:ea typeface="Segoe UI Light"/>
                <a:cs typeface="Segoe UI Light"/>
              </a:rPr>
              <a:t>: la colaboración internacional e intercultural suele ser la clave del éxito y esto requiere la capacidad de eliminar las barreras del idioma.La IA se puede utilizar para automatizar la traducción del lenguaje escrito y hablado.Por ejemplo, podría usarse un complemento de la bandeja de entrada para traducir automáticamente los correos electrónicos entrantes o salientes, o un sistema de presentación de llamadas de conferencia podría proporcionar una transcripción simultánea de las palabras del hablante en varios idiomas.</a:t>
            </a:r>
          </a:p>
          <a:p>
            <a:pPr marL="171450" indent="-171450">
              <a:buFont typeface="Arial" panose="020B0604020202020204" pitchFamily="34" charset="0"/>
              <a:buChar char="•"/>
            </a:pPr>
            <a:r>
              <a:rPr lang="es-ES" sz="882" b="1" i="0" strike="noStrike" cap="none" spc="0" baseline="0">
                <a:solidFill>
                  <a:srgbClr val="000000"/>
                </a:solidFill>
                <a:effectLst/>
                <a:latin typeface="Segoe UI Light"/>
                <a:ea typeface="Segoe UI Light"/>
                <a:cs typeface="Segoe UI Light"/>
              </a:rPr>
              <a:t>Resumen</a:t>
            </a:r>
            <a:r>
              <a:rPr lang="es-ES" sz="882" b="0" i="0" strike="noStrike" cap="none" spc="0" baseline="0">
                <a:solidFill>
                  <a:srgbClr val="000000"/>
                </a:solidFill>
                <a:effectLst/>
                <a:latin typeface="Segoe UI Light"/>
                <a:ea typeface="Segoe UI Light"/>
                <a:cs typeface="Segoe UI Light"/>
              </a:rPr>
              <a:t>: normalmente, es posible que desee tomar un gran volumen de texto y generar un resumen de los puntos clave.</a:t>
            </a:r>
            <a:endParaRPr lang="en-US" b="1"/>
          </a:p>
          <a:p>
            <a:pPr marL="171450" indent="-171450">
              <a:buFont typeface="Arial" panose="020B0604020202020204" pitchFamily="34" charset="0"/>
              <a:buChar char="•"/>
            </a:pPr>
            <a:r>
              <a:rPr lang="es-ES" sz="882" b="1" i="0" strike="noStrike" cap="none" spc="0" baseline="0">
                <a:solidFill>
                  <a:srgbClr val="000000"/>
                </a:solidFill>
                <a:effectLst/>
                <a:latin typeface="Segoe UI Light"/>
                <a:ea typeface="Segoe UI Light"/>
                <a:cs typeface="Segoe UI Light"/>
              </a:rPr>
              <a:t>IA conversacional</a:t>
            </a:r>
            <a:r>
              <a:rPr lang="es-ES" sz="882" b="0" i="0" strike="noStrike" cap="none" spc="0" baseline="0">
                <a:solidFill>
                  <a:srgbClr val="000000"/>
                </a:solidFill>
                <a:effectLst/>
                <a:latin typeface="Segoe UI Light"/>
                <a:ea typeface="Segoe UI Light"/>
                <a:cs typeface="Segoe UI Light"/>
              </a:rPr>
              <a:t>: la IA conversacional es una forma de IA en la que un agente de IA entabla un diálogo con un usuario humano (normalmente, esta forma de aplicación se describe como un "bot"). Para admitir estos tipos de interacciones, se debe desarrollar un modelo de lenguaje que permita al agente de IA interpretar las solicitudes entrantes, determinar el significado semántico o la "intención" de la solicitud y formular una respuesta adecuada.</a:t>
            </a:r>
            <a:endParaRPr lang="en-US" b="1"/>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05DD8C9-F96B-40FD-A066-D0E5C1FA8C30}"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3703610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Trataremos algunas de las funcionalidades clave de estos servicios relacionados con el PLN en el resto de este módulo.</a:t>
            </a:r>
          </a:p>
          <a:p>
            <a:r>
              <a:rPr lang="es-ES" sz="882" b="0" i="0" strike="noStrike" cap="none" spc="0" baseline="0">
                <a:solidFill>
                  <a:srgbClr val="000000"/>
                </a:solidFill>
                <a:effectLst/>
                <a:latin typeface="Segoe UI Light"/>
                <a:ea typeface="Segoe UI Light"/>
                <a:cs typeface="Segoe UI Light"/>
              </a:rPr>
              <a:t>Para más información sobre las funcionalidades de estos servicios de IA, consulte la documentación en:</a:t>
            </a:r>
          </a:p>
          <a:p>
            <a:r>
              <a:rPr lang="es-ES" sz="882" b="0" i="0" strike="noStrike" cap="none" spc="0" baseline="0">
                <a:solidFill>
                  <a:srgbClr val="000000"/>
                </a:solidFill>
                <a:effectLst/>
                <a:latin typeface="Segoe UI Light"/>
                <a:ea typeface="Segoe UI Light"/>
                <a:cs typeface="Segoe UI Light"/>
              </a:rPr>
              <a:t>- https://learn.microsoft.com/azure/ai-services/language-service/</a:t>
            </a:r>
          </a:p>
          <a:p>
            <a:r>
              <a:rPr lang="es-ES" sz="882" b="0" i="0" strike="noStrike" cap="none" spc="0" baseline="0">
                <a:solidFill>
                  <a:srgbClr val="000000"/>
                </a:solidFill>
                <a:effectLst/>
                <a:latin typeface="Segoe UI Light"/>
                <a:ea typeface="Segoe UI Light"/>
                <a:cs typeface="Segoe UI Light"/>
              </a:rPr>
              <a:t>- https://learn.microsoft.com/azure/ai-services/speech-service/</a:t>
            </a:r>
          </a:p>
          <a:p>
            <a:r>
              <a:rPr lang="es-ES" sz="882" b="0" i="0" strike="noStrike" cap="none" spc="0" baseline="0">
                <a:solidFill>
                  <a:srgbClr val="000000"/>
                </a:solidFill>
                <a:effectLst/>
                <a:latin typeface="Segoe UI Light"/>
                <a:ea typeface="Segoe UI Light"/>
                <a:cs typeface="Segoe UI Light"/>
              </a:rPr>
              <a:t>- https://learn.microsoft.com/azure/ai-services/translator/</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1CF11113-D0C6-4EEA-B9FC-E27C9A03F123}"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79708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080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El servicio Azure AI </a:t>
            </a:r>
            <a:r>
              <a:rPr lang="es-ES" sz="882" b="0" i="0" strike="noStrike" cap="none" spc="0" baseline="0" dirty="0" err="1">
                <a:solidFill>
                  <a:srgbClr val="161616"/>
                </a:solidFill>
                <a:effectLst/>
                <a:latin typeface="Segoe UI"/>
                <a:ea typeface="Segoe UI"/>
                <a:cs typeface="Segoe UI"/>
              </a:rPr>
              <a:t>Language</a:t>
            </a:r>
            <a:r>
              <a:rPr lang="es-ES" sz="882" b="0" i="0" strike="noStrike" cap="none" spc="0" baseline="0" dirty="0">
                <a:solidFill>
                  <a:srgbClr val="161616"/>
                </a:solidFill>
                <a:effectLst/>
                <a:latin typeface="Segoe UI"/>
                <a:ea typeface="Segoe UI"/>
                <a:cs typeface="Segoe UI"/>
              </a:rPr>
              <a:t> proporciona modelos de aprendizaje profundo previamente entrenados y personalizables para analizar </a:t>
            </a:r>
            <a:r>
              <a:rPr lang="es-ES" sz="882" b="0" i="0" strike="noStrike" cap="none" spc="0" baseline="0" dirty="0" err="1">
                <a:solidFill>
                  <a:srgbClr val="161616"/>
                </a:solidFill>
                <a:effectLst/>
                <a:latin typeface="Segoe UI"/>
                <a:ea typeface="Segoe UI"/>
                <a:cs typeface="Segoe UI"/>
              </a:rPr>
              <a:t>texto.Estos</a:t>
            </a:r>
            <a:r>
              <a:rPr lang="es-ES" sz="882" b="0" i="0" strike="noStrike" cap="none" spc="0" baseline="0" dirty="0">
                <a:solidFill>
                  <a:srgbClr val="161616"/>
                </a:solidFill>
                <a:effectLst/>
                <a:latin typeface="Segoe UI"/>
                <a:ea typeface="Segoe UI"/>
                <a:cs typeface="Segoe UI"/>
              </a:rPr>
              <a:t> modelos usan tokens e incrustaciones para convertir palabras en representaciones </a:t>
            </a:r>
            <a:r>
              <a:rPr lang="es-ES" sz="882" b="0" i="0" strike="noStrike" cap="none" spc="0" baseline="0" dirty="0" err="1">
                <a:solidFill>
                  <a:srgbClr val="161616"/>
                </a:solidFill>
                <a:effectLst/>
                <a:latin typeface="Segoe UI"/>
                <a:ea typeface="Segoe UI"/>
                <a:cs typeface="Segoe UI"/>
              </a:rPr>
              <a:t>numéricas.Los</a:t>
            </a:r>
            <a:r>
              <a:rPr lang="es-ES" sz="882" b="0" i="0" strike="noStrike" cap="none" spc="0" baseline="0" dirty="0">
                <a:solidFill>
                  <a:srgbClr val="161616"/>
                </a:solidFill>
                <a:effectLst/>
                <a:latin typeface="Segoe UI"/>
                <a:ea typeface="Segoe UI"/>
                <a:cs typeface="Segoe UI"/>
              </a:rPr>
              <a:t> modelos de aprendizaje profundo realizan cálculos sobre estas representaciones numéricas para proporcionar respuestas devueltas en lenguaje natural.</a:t>
            </a:r>
          </a:p>
          <a:p>
            <a:pPr marL="0" marR="0" lvl="0" indent="0" algn="l" defTabSz="914367" rtl="0" eaLnBrk="1" fontAlgn="auto" latinLnBrk="0" hangingPunct="1">
              <a:lnSpc>
                <a:spcPct val="90000"/>
              </a:lnSpc>
              <a:spcBef>
                <a:spcPct val="0"/>
              </a:spcBef>
              <a:spcAft>
                <a:spcPts val="333"/>
              </a:spcAft>
              <a:buClrTx/>
              <a:buSzTx/>
              <a:buFontTx/>
              <a:buNone/>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Análisis de texto abarca muchas funcionalidades, entre las que se incluyen:</a:t>
            </a: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 identificación del idioma predominante del texto</a:t>
            </a: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 identificación del sentimiento del texto</a:t>
            </a: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 identificación de frases clave</a:t>
            </a: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 identificación de entidades</a:t>
            </a:r>
          </a:p>
          <a:p>
            <a:pPr marL="0" marR="0" lvl="0" indent="0" algn="l" defTabSz="914367" rtl="0" eaLnBrk="1" fontAlgn="auto" latinLnBrk="0" hangingPunct="1">
              <a:lnSpc>
                <a:spcPct val="90000"/>
              </a:lnSpc>
              <a:spcBef>
                <a:spcPct val="0"/>
              </a:spcBef>
              <a:spcAft>
                <a:spcPts val="333"/>
              </a:spcAft>
              <a:buClrTx/>
              <a:buSzTx/>
              <a:buFontTx/>
              <a:buNone/>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En la diapositiva se muestran ejemplos con la frase "Tuve unas vacaciones maravillosas en Francia".</a:t>
            </a:r>
          </a:p>
          <a:p>
            <a:pPr marL="0" marR="0" lvl="0" indent="0" algn="l" defTabSz="914367" rtl="0" eaLnBrk="1" fontAlgn="auto" latinLnBrk="0" hangingPunct="1">
              <a:lnSpc>
                <a:spcPct val="90000"/>
              </a:lnSpc>
              <a:spcBef>
                <a:spcPct val="0"/>
              </a:spcBef>
              <a:spcAft>
                <a:spcPts val="333"/>
              </a:spcAft>
              <a:buClrTx/>
              <a:buSzTx/>
              <a:buFontTx/>
              <a:buNone/>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dirty="0">
                <a:solidFill>
                  <a:srgbClr val="161616"/>
                </a:solidFill>
                <a:effectLst/>
                <a:latin typeface="Segoe UI"/>
                <a:ea typeface="Segoe UI"/>
                <a:cs typeface="Segoe UI"/>
              </a:rPr>
              <a:t>Las funcionalidades de Lenguaje de Azure AI se pueden probar en </a:t>
            </a:r>
            <a:r>
              <a:rPr lang="es-ES" sz="882" b="0" i="0" strike="noStrike" cap="none" spc="0" baseline="0" dirty="0" err="1">
                <a:solidFill>
                  <a:srgbClr val="161616"/>
                </a:solidFill>
                <a:effectLst/>
                <a:latin typeface="Segoe UI"/>
                <a:ea typeface="Segoe UI"/>
                <a:cs typeface="Segoe UI"/>
              </a:rPr>
              <a:t>Language</a:t>
            </a:r>
            <a:r>
              <a:rPr lang="es-ES" sz="882" b="0" i="0" strike="noStrike" cap="none" spc="0" baseline="0" dirty="0">
                <a:solidFill>
                  <a:srgbClr val="161616"/>
                </a:solidFill>
                <a:effectLst/>
                <a:latin typeface="Segoe UI"/>
                <a:ea typeface="Segoe UI"/>
                <a:cs typeface="Segoe UI"/>
              </a:rPr>
              <a:t> Studio (https://language.cognitive.azure.com).</a:t>
            </a:r>
            <a:endParaRPr lang="en-US" i="1"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31394528-10C4-429C-AE17-A4376383B92B}"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7787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Puede usar el servicio Language para definir un knowledge base de pares de preguntas y respuestas.Puede crear la base de conocimiento introduciendo preguntas y respuestas, o puede importar una lista existente de Preguntas más frecuentes (FAQ).También puede aumentar sus preguntas y respuestas con fuentes de </a:t>
            </a:r>
            <a:r>
              <a:rPr lang="es-ES" sz="882" b="0" i="1" strike="noStrike" cap="none" spc="0" baseline="0">
                <a:solidFill>
                  <a:srgbClr val="000000"/>
                </a:solidFill>
                <a:effectLst/>
                <a:latin typeface="Segoe UI Light"/>
                <a:ea typeface="Segoe UI Light"/>
                <a:cs typeface="Segoe UI Light"/>
              </a:rPr>
              <a:t>charla</a:t>
            </a:r>
            <a:r>
              <a:rPr lang="es-ES" sz="882" b="0" i="0" strike="noStrike" cap="none" spc="0" baseline="0">
                <a:solidFill>
                  <a:srgbClr val="000000"/>
                </a:solidFill>
                <a:effectLst/>
                <a:latin typeface="Segoe UI Light"/>
                <a:ea typeface="Segoe UI Light"/>
                <a:cs typeface="Segoe UI Light"/>
              </a:rPr>
              <a:t> integradas que incluyen intercambios conversacionales comunes.</a:t>
            </a:r>
          </a:p>
          <a:p>
            <a:endParaRPr lang="en-US" i="0"/>
          </a:p>
          <a:p>
            <a:r>
              <a:rPr lang="es-ES" sz="882" b="0" i="0" strike="noStrike" cap="none" spc="0" baseline="0">
                <a:solidFill>
                  <a:srgbClr val="000000"/>
                </a:solidFill>
                <a:effectLst/>
                <a:latin typeface="Segoe UI Light"/>
                <a:ea typeface="Segoe UI Light"/>
                <a:cs typeface="Segoe UI Light"/>
              </a:rPr>
              <a:t>Después de crear la base de conocimiento, entrena un modelo basado en los datos de preguntas y respuestas y lo publica como un servicio.Las aplicaciones cliente, en particular los bots, pueden consumir la base de conocimiento y usarla para determinar las respuestas apropiadas a la entrada del usuario.</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F0AD2842-1F85-4AA0-8FF4-8BE9DE968979}" type="datetime8">
              <a:rPr lang="en-US" smtClean="0"/>
              <a:t>2/11/2024 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3977391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382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9573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763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08935" y="3902448"/>
            <a:ext cx="4712427" cy="1248872"/>
            <a:chOff x="2868182" y="3959962"/>
            <a:chExt cx="4712427"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009610" y="4647871"/>
              <a:ext cx="504031" cy="307850"/>
              <a:chOff x="3997690" y="4630951"/>
              <a:chExt cx="504031" cy="307850"/>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009610" y="4158817"/>
              <a:ext cx="504031" cy="307851"/>
              <a:chOff x="3997690" y="4143587"/>
              <a:chExt cx="504031" cy="307851"/>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2868182" y="4402498"/>
              <a:ext cx="505619" cy="307849"/>
              <a:chOff x="2851514" y="4388960"/>
              <a:chExt cx="505619" cy="30784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2868184" y="4647872"/>
              <a:ext cx="505617" cy="307848"/>
              <a:chOff x="2851516" y="4630950"/>
              <a:chExt cx="505617" cy="30784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2868182" y="4158818"/>
              <a:ext cx="505620" cy="307848"/>
              <a:chOff x="2851514" y="4143589"/>
              <a:chExt cx="505620" cy="307848"/>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2851514" y="4143589"/>
                <a:ext cx="505620" cy="307848"/>
                <a:chOff x="2851514" y="4143588"/>
                <a:chExt cx="505620" cy="30784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313978" y="4410197"/>
              <a:ext cx="473551" cy="278229"/>
              <a:chOff x="6299678" y="4398352"/>
              <a:chExt cx="473551" cy="27822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302752" y="4647872"/>
              <a:ext cx="505619" cy="307848"/>
              <a:chOff x="6288452" y="4632642"/>
              <a:chExt cx="505619" cy="307848"/>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302753" y="4158817"/>
              <a:ext cx="505619" cy="307848"/>
              <a:chOff x="6288453" y="4145279"/>
              <a:chExt cx="505619" cy="307848"/>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7" y="4005073"/>
              <a:ext cx="622112" cy="192037"/>
              <a:chOff x="5300957" y="3988719"/>
              <a:chExt cx="622112" cy="192037"/>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161327" y="4647873"/>
              <a:ext cx="505620" cy="307848"/>
              <a:chOff x="5142277" y="4637718"/>
              <a:chExt cx="505620" cy="307848"/>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161328" y="4158815"/>
              <a:ext cx="505619" cy="307848"/>
              <a:chOff x="5142278" y="4148662"/>
              <a:chExt cx="505619" cy="307848"/>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8" y="4005072"/>
              <a:ext cx="655782" cy="190344"/>
              <a:chOff x="3002258" y="3980258"/>
              <a:chExt cx="655782" cy="19034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009607" y="4402499"/>
              <a:ext cx="504032" cy="311228"/>
              <a:chOff x="3997688" y="4388963"/>
              <a:chExt cx="504032" cy="311228"/>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161327" y="4402498"/>
              <a:ext cx="505620" cy="307849"/>
              <a:chOff x="5142277" y="4390652"/>
              <a:chExt cx="505620" cy="307849"/>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61.svg"/><Relationship Id="rId1" Type="http://schemas.openxmlformats.org/officeDocument/2006/relationships/slideLayout" Target="../slideLayouts/slideLayout18.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1.xml.rels><?xml version="1.0" encoding="UTF-8" standalone="yes"?>
<Relationships xmlns="http://schemas.openxmlformats.org/package/2006/relationships"><Relationship Id="rId3" Type="http://schemas.openxmlformats.org/officeDocument/2006/relationships/hyperlink" Target="https://aka.ms/ai900-question-answering"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65.svg"/></Relationships>
</file>

<file path=ppt/slides/_rels/slide13.xml.rels><?xml version="1.0" encoding="UTF-8" standalone="yes"?>
<Relationships xmlns="http://schemas.openxmlformats.org/package/2006/relationships"><Relationship Id="rId3" Type="http://schemas.openxmlformats.org/officeDocument/2006/relationships/hyperlink" Target="https://aka.ms/ai900-language-understanding" TargetMode="External"/><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3" Type="http://schemas.openxmlformats.org/officeDocument/2006/relationships/hyperlink" Target="https://aka.ms/ai900-speech"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hyperlink" Target="https://aka.ms/ai900-text-analysis" TargetMode="Externa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8.xml"/><Relationship Id="rId5" Type="http://schemas.openxmlformats.org/officeDocument/2006/relationships/hyperlink" Target="https://learn.microsoft.com/es-es/training/paths/explore-natural-language-processing/" TargetMode="External"/><Relationship Id="rId4" Type="http://schemas.openxmlformats.org/officeDocument/2006/relationships/image" Target="../media/image6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2197101"/>
            <a:ext cx="4540706" cy="2462213"/>
          </a:xfrm>
        </p:spPr>
        <p:txBody>
          <a:bodyPr/>
          <a:lstStyle/>
          <a:p>
            <a:r>
              <a:rPr lang="es-ES" sz="4000" b="0" i="0" strike="noStrike" cap="none" spc="-50" baseline="0" dirty="0">
                <a:solidFill>
                  <a:srgbClr val="000000"/>
                </a:solidFill>
                <a:effectLst/>
                <a:latin typeface="Segoe UI"/>
                <a:ea typeface="Segoe UI"/>
                <a:cs typeface="Segoe UI"/>
              </a:rPr>
              <a:t>Aspectos básicos </a:t>
            </a:r>
            <a:br>
              <a:rPr lang="es-ES" sz="4000" b="0" i="0" strike="noStrike" cap="none" spc="-50" baseline="0" dirty="0">
                <a:solidFill>
                  <a:srgbClr val="000000"/>
                </a:solidFill>
                <a:effectLst/>
                <a:latin typeface="Segoe UI"/>
                <a:ea typeface="Segoe UI"/>
                <a:cs typeface="Segoe UI"/>
              </a:rPr>
            </a:br>
            <a:r>
              <a:rPr lang="es-ES" sz="4000" b="0" i="0" strike="noStrike" cap="none" spc="-50" baseline="0" dirty="0">
                <a:solidFill>
                  <a:srgbClr val="000000"/>
                </a:solidFill>
                <a:effectLst/>
                <a:latin typeface="Segoe UI"/>
                <a:ea typeface="Segoe UI"/>
                <a:cs typeface="Segoe UI"/>
              </a:rPr>
              <a:t>de Microsoft Azure AI: Procesamiento de lenguaje natural</a:t>
            </a:r>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Azure Bot </a:t>
            </a:r>
            <a:r>
              <a:rPr lang="es-ES" sz="3200" b="0" i="0" strike="noStrike" cap="none" spc="0" baseline="0" dirty="0" err="1">
                <a:solidFill>
                  <a:srgbClr val="000000"/>
                </a:solidFill>
                <a:effectLst/>
                <a:latin typeface="Segoe UI Semibold"/>
                <a:ea typeface="Segoe UI Semibold"/>
                <a:cs typeface="Segoe UI Semibold" charset="0"/>
              </a:rPr>
              <a:t>Service</a:t>
            </a:r>
            <a:endParaRPr lang="es-ES" sz="3200" b="0" i="0" strike="noStrike" cap="none" spc="0" baseline="0" dirty="0">
              <a:solidFill>
                <a:srgbClr val="000000"/>
              </a:solidFill>
              <a:effectLst/>
              <a:latin typeface="Segoe UI Semibold"/>
              <a:ea typeface="Segoe UI Semibold"/>
              <a:cs typeface="Segoe UI Semibold" charset="0"/>
            </a:endParaRPr>
          </a:p>
        </p:txBody>
      </p:sp>
      <p:sp>
        <p:nvSpPr>
          <p:cNvPr id="9" name="Rectangle 8" descr="Bot service that may be accessed via web chat, email, or speech">
            <a:extLst>
              <a:ext uri="{FF2B5EF4-FFF2-40B4-BE49-F238E27FC236}">
                <a16:creationId xmlns:a16="http://schemas.microsoft.com/office/drawing/2014/main" id="{83C61C1F-C333-E021-56F7-4AC40896FC86}"/>
              </a:ext>
              <a:ext uri="{C183D7F6-B498-43B3-948B-1728B52AA6E4}">
                <adec:decorative xmlns:adec="http://schemas.microsoft.com/office/drawing/2017/decorative" val="0"/>
              </a:ext>
            </a:extLst>
          </p:cNvPr>
          <p:cNvSpPr/>
          <p:nvPr/>
        </p:nvSpPr>
        <p:spPr bwMode="auto">
          <a:xfrm>
            <a:off x="0" y="1152766"/>
            <a:ext cx="12192000" cy="3444634"/>
          </a:xfrm>
          <a:prstGeom prst="rect">
            <a:avLst/>
          </a:prstGeom>
          <a:solidFill>
            <a:srgbClr val="FFFFFF"/>
          </a:solidFill>
          <a:ln w="38100">
            <a:solidFill>
              <a:srgbClr val="C73ECC"/>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 Placeholder 17">
            <a:extLst>
              <a:ext uri="{FF2B5EF4-FFF2-40B4-BE49-F238E27FC236}">
                <a16:creationId xmlns:a16="http://schemas.microsoft.com/office/drawing/2014/main" id="{75779EE2-65DA-448B-09C4-6E941D79019F}"/>
              </a:ext>
            </a:extLst>
          </p:cNvPr>
          <p:cNvSpPr>
            <a:spLocks noGrp="1"/>
          </p:cNvSpPr>
          <p:nvPr>
            <p:ph type="body" sz="quarter" idx="15"/>
          </p:nvPr>
        </p:nvSpPr>
        <p:spPr>
          <a:xfrm>
            <a:off x="585788" y="4978400"/>
            <a:ext cx="7087758" cy="1402080"/>
          </a:xfrm>
        </p:spPr>
        <p:txBody>
          <a:bodyPr/>
          <a:lstStyle/>
          <a:p>
            <a:pPr marL="228600" indent="-228600">
              <a:spcBef>
                <a:spcPct val="0"/>
              </a:spcBef>
              <a:spcAft>
                <a:spcPts val="1200"/>
              </a:spcAft>
            </a:pPr>
            <a:r>
              <a:rPr lang="es-ES" sz="1800" b="0" i="0" strike="noStrike" cap="none" spc="0" baseline="0" dirty="0">
                <a:solidFill>
                  <a:srgbClr val="000000"/>
                </a:solidFill>
                <a:effectLst/>
                <a:latin typeface="Segoe UI"/>
                <a:ea typeface="Segoe UI"/>
                <a:cs typeface="Segoe UI"/>
              </a:rPr>
              <a:t>Plataforma basada en la nube para desarrollar y administrar </a:t>
            </a:r>
            <a:r>
              <a:rPr lang="es-ES" sz="1800" b="0" i="0" strike="noStrike" cap="none" spc="0" baseline="0" dirty="0" err="1">
                <a:solidFill>
                  <a:srgbClr val="000000"/>
                </a:solidFill>
                <a:effectLst/>
                <a:latin typeface="Segoe UI"/>
                <a:ea typeface="Segoe UI"/>
                <a:cs typeface="Segoe UI"/>
              </a:rPr>
              <a:t>bots</a:t>
            </a:r>
            <a:endParaRPr lang="es-ES" sz="1800" b="0" i="0" strike="noStrike" cap="none" spc="0" baseline="0" dirty="0">
              <a:solidFill>
                <a:srgbClr val="000000"/>
              </a:solidFill>
              <a:effectLst/>
              <a:latin typeface="Segoe UI"/>
              <a:ea typeface="Segoe UI"/>
              <a:cs typeface="Segoe UI"/>
            </a:endParaRPr>
          </a:p>
          <a:p>
            <a:pPr marL="228600" indent="-228600">
              <a:spcBef>
                <a:spcPct val="0"/>
              </a:spcBef>
              <a:spcAft>
                <a:spcPts val="1200"/>
              </a:spcAft>
            </a:pPr>
            <a:r>
              <a:rPr lang="es-ES" sz="1800" b="0" i="0" strike="noStrike" cap="none" spc="0" baseline="0" dirty="0">
                <a:solidFill>
                  <a:srgbClr val="000000"/>
                </a:solidFill>
                <a:effectLst/>
                <a:latin typeface="Segoe UI"/>
                <a:ea typeface="Segoe UI"/>
                <a:cs typeface="Segoe UI"/>
              </a:rPr>
              <a:t>Integración con </a:t>
            </a:r>
            <a:r>
              <a:rPr lang="es-ES" sz="1800" b="1" i="0" strike="noStrike" cap="none" spc="0" baseline="0" dirty="0">
                <a:solidFill>
                  <a:srgbClr val="000000"/>
                </a:solidFill>
                <a:effectLst/>
                <a:latin typeface="Segoe UI"/>
                <a:ea typeface="Segoe UI"/>
                <a:cs typeface="Segoe UI"/>
              </a:rPr>
              <a:t>Lenguaje de</a:t>
            </a:r>
            <a:r>
              <a:rPr lang="es-ES" sz="1800" b="0" i="0" strike="noStrike" cap="none" spc="0" baseline="0" dirty="0">
                <a:solidFill>
                  <a:srgbClr val="000000"/>
                </a:solidFill>
                <a:effectLst/>
                <a:latin typeface="Segoe UI Semibold"/>
                <a:ea typeface="Segoe UI Semibold"/>
                <a:cs typeface="Segoe UI Semibold" charset="0"/>
              </a:rPr>
              <a:t> Azure AI</a:t>
            </a:r>
            <a:r>
              <a:rPr lang="es-ES" sz="1800" b="0" i="0" strike="noStrike" cap="none" spc="0" baseline="0" dirty="0">
                <a:solidFill>
                  <a:srgbClr val="000000"/>
                </a:solidFill>
                <a:effectLst/>
                <a:latin typeface="Segoe UI"/>
                <a:ea typeface="Segoe UI"/>
                <a:cs typeface="Segoe UI"/>
              </a:rPr>
              <a:t> y otros servicios</a:t>
            </a:r>
          </a:p>
          <a:p>
            <a:pPr marL="228600" indent="-228600">
              <a:spcBef>
                <a:spcPct val="0"/>
              </a:spcBef>
              <a:spcAft>
                <a:spcPts val="1200"/>
              </a:spcAft>
            </a:pPr>
            <a:r>
              <a:rPr lang="es-ES" sz="1800" b="0" i="0" strike="noStrike" cap="none" spc="0" baseline="0" dirty="0">
                <a:solidFill>
                  <a:srgbClr val="000000"/>
                </a:solidFill>
                <a:effectLst/>
                <a:latin typeface="Segoe UI"/>
                <a:ea typeface="Segoe UI"/>
                <a:cs typeface="Segoe UI"/>
              </a:rPr>
              <a:t>Conectividad a través de múltiples canales.</a:t>
            </a:r>
          </a:p>
        </p:txBody>
      </p:sp>
      <p:grpSp>
        <p:nvGrpSpPr>
          <p:cNvPr id="33" name="Group 32">
            <a:extLst>
              <a:ext uri="{FF2B5EF4-FFF2-40B4-BE49-F238E27FC236}">
                <a16:creationId xmlns:a16="http://schemas.microsoft.com/office/drawing/2014/main" id="{07CFB315-057D-A061-BFC4-3A62FD544A6A}"/>
              </a:ext>
              <a:ext uri="{C183D7F6-B498-43B3-948B-1728B52AA6E4}">
                <adec:decorative xmlns:adec="http://schemas.microsoft.com/office/drawing/2017/decorative" val="1"/>
              </a:ext>
            </a:extLst>
          </p:cNvPr>
          <p:cNvGrpSpPr/>
          <p:nvPr/>
        </p:nvGrpSpPr>
        <p:grpSpPr>
          <a:xfrm>
            <a:off x="2764323" y="1196928"/>
            <a:ext cx="6663355" cy="3400472"/>
            <a:chOff x="3076326" y="1196928"/>
            <a:chExt cx="6663355" cy="3400472"/>
          </a:xfrm>
        </p:grpSpPr>
        <p:pic>
          <p:nvPicPr>
            <p:cNvPr id="39" name="Graphic 38">
              <a:extLst>
                <a:ext uri="{FF2B5EF4-FFF2-40B4-BE49-F238E27FC236}">
                  <a16:creationId xmlns:a16="http://schemas.microsoft.com/office/drawing/2014/main" id="{443BB2DF-7466-3219-580F-C81EDC738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6764" y="2613903"/>
              <a:ext cx="1042917" cy="616024"/>
            </a:xfrm>
            <a:prstGeom prst="rect">
              <a:avLst/>
            </a:prstGeom>
          </p:spPr>
        </p:pic>
        <p:pic>
          <p:nvPicPr>
            <p:cNvPr id="10" name="Graphic 9" descr="User">
              <a:extLst>
                <a:ext uri="{FF2B5EF4-FFF2-40B4-BE49-F238E27FC236}">
                  <a16:creationId xmlns:a16="http://schemas.microsoft.com/office/drawing/2014/main" id="{014EAD0D-19BE-BA1C-8B52-D61D6A55DC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6326" y="2384573"/>
              <a:ext cx="1027226" cy="1027226"/>
            </a:xfrm>
            <a:prstGeom prst="rect">
              <a:avLst/>
            </a:prstGeom>
          </p:spPr>
        </p:pic>
        <p:pic>
          <p:nvPicPr>
            <p:cNvPr id="18" name="Graphic 17" descr="Email">
              <a:extLst>
                <a:ext uri="{FF2B5EF4-FFF2-40B4-BE49-F238E27FC236}">
                  <a16:creationId xmlns:a16="http://schemas.microsoft.com/office/drawing/2014/main" id="{280DA60A-D469-4C23-96E8-9090348FB5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9048" y="2613903"/>
              <a:ext cx="637476" cy="637476"/>
            </a:xfrm>
            <a:prstGeom prst="rect">
              <a:avLst/>
            </a:prstGeom>
          </p:spPr>
        </p:pic>
        <p:pic>
          <p:nvPicPr>
            <p:cNvPr id="22" name="Graphic 21" descr="User">
              <a:extLst>
                <a:ext uri="{FF2B5EF4-FFF2-40B4-BE49-F238E27FC236}">
                  <a16:creationId xmlns:a16="http://schemas.microsoft.com/office/drawing/2014/main" id="{4648A540-2EA5-B61A-F36C-9A806EDB3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6326" y="1196928"/>
              <a:ext cx="1027226" cy="1027226"/>
            </a:xfrm>
            <a:prstGeom prst="rect">
              <a:avLst/>
            </a:prstGeom>
          </p:spPr>
        </p:pic>
        <p:grpSp>
          <p:nvGrpSpPr>
            <p:cNvPr id="23" name="Group 22">
              <a:extLst>
                <a:ext uri="{FF2B5EF4-FFF2-40B4-BE49-F238E27FC236}">
                  <a16:creationId xmlns:a16="http://schemas.microsoft.com/office/drawing/2014/main" id="{35B345D4-4CC2-A58A-09AB-CF58D0251E1F}"/>
                </a:ext>
              </a:extLst>
            </p:cNvPr>
            <p:cNvGrpSpPr/>
            <p:nvPr/>
          </p:nvGrpSpPr>
          <p:grpSpPr>
            <a:xfrm>
              <a:off x="3999048" y="1196928"/>
              <a:ext cx="1027226" cy="1027226"/>
              <a:chOff x="3283601" y="1391764"/>
              <a:chExt cx="914400" cy="914400"/>
            </a:xfrm>
          </p:grpSpPr>
          <p:pic>
            <p:nvPicPr>
              <p:cNvPr id="29" name="Graphic 28" descr="Browser window">
                <a:extLst>
                  <a:ext uri="{FF2B5EF4-FFF2-40B4-BE49-F238E27FC236}">
                    <a16:creationId xmlns:a16="http://schemas.microsoft.com/office/drawing/2014/main" id="{A6588B50-AFFF-B150-391B-F988C67574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83601" y="1391764"/>
                <a:ext cx="914400" cy="914400"/>
              </a:xfrm>
              <a:prstGeom prst="rect">
                <a:avLst/>
              </a:prstGeom>
            </p:spPr>
          </p:pic>
          <p:pic>
            <p:nvPicPr>
              <p:cNvPr id="30" name="Graphic 29" descr="Chat">
                <a:extLst>
                  <a:ext uri="{FF2B5EF4-FFF2-40B4-BE49-F238E27FC236}">
                    <a16:creationId xmlns:a16="http://schemas.microsoft.com/office/drawing/2014/main" id="{6E8EC373-39B1-D0E4-98F7-B79FF1A0D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93797" y="1649905"/>
                <a:ext cx="494543" cy="494543"/>
              </a:xfrm>
              <a:prstGeom prst="rect">
                <a:avLst/>
              </a:prstGeom>
            </p:spPr>
          </p:pic>
        </p:grpSp>
        <p:cxnSp>
          <p:nvCxnSpPr>
            <p:cNvPr id="24" name="Connector: Elbow 23">
              <a:extLst>
                <a:ext uri="{FF2B5EF4-FFF2-40B4-BE49-F238E27FC236}">
                  <a16:creationId xmlns:a16="http://schemas.microsoft.com/office/drawing/2014/main" id="{90B1FA69-4D35-16E1-7FC9-AE0C4105807D}"/>
                </a:ext>
              </a:extLst>
            </p:cNvPr>
            <p:cNvCxnSpPr/>
            <p:nvPr/>
          </p:nvCxnSpPr>
          <p:spPr>
            <a:xfrm>
              <a:off x="4994810" y="1710541"/>
              <a:ext cx="13703" cy="2404002"/>
            </a:xfrm>
            <a:prstGeom prst="bentConnector3">
              <a:avLst>
                <a:gd name="adj1" fmla="val 4634039"/>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BB1842-0760-F641-E082-A9AA3B950E71}"/>
                </a:ext>
              </a:extLst>
            </p:cNvPr>
            <p:cNvCxnSpPr/>
            <p:nvPr/>
          </p:nvCxnSpPr>
          <p:spPr>
            <a:xfrm>
              <a:off x="4994810" y="2932641"/>
              <a:ext cx="1381683" cy="0"/>
            </a:xfrm>
            <a:prstGeom prst="straightConnector1">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26" name="Graphic 25" descr="Call center">
              <a:extLst>
                <a:ext uri="{FF2B5EF4-FFF2-40B4-BE49-F238E27FC236}">
                  <a16:creationId xmlns:a16="http://schemas.microsoft.com/office/drawing/2014/main" id="{2494BDF5-AEC1-7BDB-BD4C-42509569369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26" y="3570174"/>
              <a:ext cx="1027226" cy="1027226"/>
            </a:xfrm>
            <a:prstGeom prst="rect">
              <a:avLst/>
            </a:prstGeom>
          </p:spPr>
        </p:pic>
        <p:pic>
          <p:nvPicPr>
            <p:cNvPr id="27" name="Graphic 26" descr="Speech">
              <a:extLst>
                <a:ext uri="{FF2B5EF4-FFF2-40B4-BE49-F238E27FC236}">
                  <a16:creationId xmlns:a16="http://schemas.microsoft.com/office/drawing/2014/main" id="{6F0A2ADB-6EE8-DE7E-DB87-86A9CDDF20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3999048" y="3731408"/>
              <a:ext cx="766271" cy="766271"/>
            </a:xfrm>
            <a:prstGeom prst="rect">
              <a:avLst/>
            </a:prstGeom>
          </p:spPr>
        </p:pic>
        <p:pic>
          <p:nvPicPr>
            <p:cNvPr id="28" name="Graphic 27">
              <a:extLst>
                <a:ext uri="{FF2B5EF4-FFF2-40B4-BE49-F238E27FC236}">
                  <a16:creationId xmlns:a16="http://schemas.microsoft.com/office/drawing/2014/main" id="{D2FD0898-3653-756C-51A5-7A86D09A20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12513" y="2521379"/>
              <a:ext cx="822523" cy="822523"/>
            </a:xfrm>
            <a:prstGeom prst="rect">
              <a:avLst/>
            </a:prstGeom>
          </p:spPr>
        </p:pic>
        <p:sp>
          <p:nvSpPr>
            <p:cNvPr id="8" name="TextBox 7">
              <a:extLst>
                <a:ext uri="{FF2B5EF4-FFF2-40B4-BE49-F238E27FC236}">
                  <a16:creationId xmlns:a16="http://schemas.microsoft.com/office/drawing/2014/main" id="{2646AF89-ED67-400E-8B21-5C4E2280F60C}"/>
                </a:ext>
              </a:extLst>
            </p:cNvPr>
            <p:cNvSpPr txBox="1"/>
            <p:nvPr/>
          </p:nvSpPr>
          <p:spPr>
            <a:xfrm>
              <a:off x="6628961" y="2171642"/>
              <a:ext cx="389620" cy="277063"/>
            </a:xfrm>
            <a:prstGeom prst="rect">
              <a:avLst/>
            </a:prstGeom>
            <a:noFill/>
          </p:spPr>
          <p:txBody>
            <a:bodyPr wrap="none" lIns="0" tIns="0" rIns="0" bIns="0" rtlCol="0" anchor="ctr">
              <a:spAutoFit/>
            </a:bodyPr>
            <a:lstStyle/>
            <a:p>
              <a:pPr algn="ctr"/>
              <a:r>
                <a:rPr lang="es-ES" sz="1800" b="0" i="0" strike="noStrike" cap="none" spc="0" baseline="0" dirty="0">
                  <a:solidFill>
                    <a:srgbClr val="000000"/>
                  </a:solidFill>
                  <a:effectLst/>
                  <a:latin typeface="Segoe UI Semibold"/>
                  <a:ea typeface="Segoe UI Semibold"/>
                  <a:cs typeface="Segoe UI Semibold" charset="0"/>
                </a:rPr>
                <a:t>Bot</a:t>
              </a:r>
            </a:p>
          </p:txBody>
        </p:sp>
        <p:cxnSp>
          <p:nvCxnSpPr>
            <p:cNvPr id="32" name="Straight Arrow Connector 31">
              <a:extLst>
                <a:ext uri="{FF2B5EF4-FFF2-40B4-BE49-F238E27FC236}">
                  <a16:creationId xmlns:a16="http://schemas.microsoft.com/office/drawing/2014/main" id="{653339E1-3187-CFD1-6F5F-9C54303B003D}"/>
                </a:ext>
              </a:extLst>
            </p:cNvPr>
            <p:cNvCxnSpPr/>
            <p:nvPr/>
          </p:nvCxnSpPr>
          <p:spPr>
            <a:xfrm>
              <a:off x="7267730" y="2932641"/>
              <a:ext cx="1381683" cy="0"/>
            </a:xfrm>
            <a:prstGeom prst="straightConnector1">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31776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51350"/>
            <a:ext cx="11284978" cy="975360"/>
          </a:xfrm>
        </p:spPr>
        <p:txBody>
          <a:bodyPr/>
          <a:lstStyle/>
          <a:p>
            <a:r>
              <a:rPr lang="es-ES" sz="3200" b="0" i="0" strike="noStrike" cap="none" spc="0" baseline="0" dirty="0">
                <a:solidFill>
                  <a:srgbClr val="000000"/>
                </a:solidFill>
                <a:effectLst/>
                <a:latin typeface="Segoe UI Semibold"/>
                <a:ea typeface="Segoe UI Semibold"/>
                <a:cs typeface="Segoe UI Semibold" charset="0"/>
              </a:rPr>
              <a:t>Demostración: </a:t>
            </a:r>
            <a:r>
              <a:rPr lang="es-ES" sz="3200" b="0" i="0" strike="noStrike" cap="none" spc="0" baseline="0" dirty="0">
                <a:solidFill>
                  <a:srgbClr val="222222"/>
                </a:solidFill>
                <a:effectLst/>
                <a:latin typeface="Segoe UI Semibold"/>
                <a:ea typeface="Segoe UI Semibold"/>
                <a:cs typeface="Segoe UI Semibold" charset="0"/>
              </a:rPr>
              <a:t>Uso del modelo de respuesta a preguntas </a:t>
            </a:r>
            <a:br>
              <a:rPr lang="es-ES" sz="3200" b="0" i="0" strike="noStrike" cap="none" spc="0" baseline="0" dirty="0">
                <a:solidFill>
                  <a:srgbClr val="222222"/>
                </a:solidFill>
                <a:effectLst/>
                <a:latin typeface="Segoe UI Semibold"/>
                <a:ea typeface="Segoe UI Semibold"/>
                <a:cs typeface="Segoe UI Semibold" charset="0"/>
              </a:rPr>
            </a:br>
            <a:r>
              <a:rPr lang="es-ES" sz="3200" b="0" i="0" strike="noStrike" cap="none" spc="0" baseline="0" dirty="0">
                <a:solidFill>
                  <a:srgbClr val="222222"/>
                </a:solidFill>
                <a:effectLst/>
                <a:latin typeface="Segoe UI Semibold"/>
                <a:ea typeface="Segoe UI Semibold"/>
                <a:cs typeface="Segoe UI Semibold" charset="0"/>
              </a:rPr>
              <a:t>con </a:t>
            </a:r>
            <a:r>
              <a:rPr lang="es-ES" sz="3200" b="0" i="0" strike="noStrike" cap="none" spc="0" baseline="0" dirty="0" err="1">
                <a:solidFill>
                  <a:srgbClr val="222222"/>
                </a:solidFill>
                <a:effectLst/>
                <a:latin typeface="Segoe UI Semibold"/>
                <a:ea typeface="Segoe UI Semibold"/>
                <a:cs typeface="Segoe UI Semibold" charset="0"/>
              </a:rPr>
              <a:t>Language</a:t>
            </a:r>
            <a:r>
              <a:rPr lang="es-ES" sz="3200" b="0" i="0" strike="noStrike" cap="none" spc="0" baseline="0" dirty="0">
                <a:solidFill>
                  <a:srgbClr val="222222"/>
                </a:solidFill>
                <a:effectLst/>
                <a:latin typeface="Segoe UI Semibold"/>
                <a:ea typeface="Segoe UI Semibold"/>
                <a:cs typeface="Segoe UI Semibold" charset="0"/>
              </a:rPr>
              <a:t>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7" y="1926472"/>
            <a:ext cx="5787030" cy="615553"/>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 </a:t>
            </a:r>
            <a:r>
              <a:rPr lang="es-ES" sz="2000" b="1" i="0" strike="noStrike" cap="none" spc="0" baseline="0" dirty="0">
                <a:solidFill>
                  <a:srgbClr val="000000"/>
                </a:solidFill>
                <a:effectLst/>
                <a:latin typeface="Segoe UI"/>
                <a:ea typeface="Segoe UI"/>
                <a:cs typeface="Segoe UI"/>
                <a:hlinkClick r:id="rId3" history="0"/>
              </a:rPr>
              <a:t>https://aka.ms/ai900-question-answering</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375070" cy="2154436"/>
          </a:xfrm>
        </p:spPr>
        <p:txBody>
          <a:bodyPr/>
          <a:lstStyle/>
          <a:p>
            <a:r>
              <a:rPr lang="es-ES" sz="2000" b="0" i="0" strike="noStrike" cap="none" spc="0" baseline="0" dirty="0">
                <a:solidFill>
                  <a:srgbClr val="000000"/>
                </a:solidFill>
                <a:effectLst/>
                <a:latin typeface="Segoe UI"/>
                <a:ea typeface="Segoe UI"/>
                <a:cs typeface="Segoe UI"/>
              </a:rPr>
              <a:t>En esta demostración, </a:t>
            </a:r>
            <a:r>
              <a:rPr lang="es-ES" sz="2000" b="0" i="0" strike="noStrike" cap="none" spc="0" baseline="0" dirty="0">
                <a:solidFill>
                  <a:srgbClr val="222222"/>
                </a:solidFill>
                <a:effectLst/>
                <a:latin typeface="Segoe UI"/>
                <a:ea typeface="Segoe UI"/>
                <a:cs typeface="Segoe UI"/>
              </a:rPr>
              <a:t>verá las funcionalidades de respuesta </a:t>
            </a:r>
            <a:br>
              <a:rPr lang="es-ES" sz="2000" b="0" i="0" strike="noStrike" cap="none" spc="0" baseline="0" dirty="0">
                <a:solidFill>
                  <a:srgbClr val="222222"/>
                </a:solidFill>
                <a:effectLst/>
                <a:latin typeface="Segoe UI"/>
                <a:ea typeface="Segoe UI"/>
                <a:cs typeface="Segoe UI"/>
              </a:rPr>
            </a:br>
            <a:r>
              <a:rPr lang="es-ES" sz="2000" b="0" i="0" strike="noStrike" cap="none" spc="0" baseline="0" dirty="0">
                <a:solidFill>
                  <a:srgbClr val="222222"/>
                </a:solidFill>
                <a:effectLst/>
                <a:latin typeface="Segoe UI"/>
                <a:ea typeface="Segoe UI"/>
                <a:cs typeface="Segoe UI"/>
              </a:rPr>
              <a:t>a preguntas </a:t>
            </a:r>
            <a:br>
              <a:rPr lang="es-ES" sz="2000" b="0" i="0" strike="noStrike" cap="none" spc="0" baseline="0" dirty="0">
                <a:solidFill>
                  <a:srgbClr val="222222"/>
                </a:solidFill>
                <a:effectLst/>
                <a:latin typeface="Segoe UI"/>
                <a:ea typeface="Segoe UI"/>
                <a:cs typeface="Segoe UI"/>
              </a:rPr>
            </a:br>
            <a:r>
              <a:rPr lang="es-ES" sz="2000" b="0" i="0" strike="noStrike" cap="none" spc="0" baseline="0" dirty="0">
                <a:solidFill>
                  <a:srgbClr val="222222"/>
                </a:solidFill>
                <a:effectLst/>
                <a:latin typeface="Segoe UI"/>
                <a:ea typeface="Segoe UI"/>
                <a:cs typeface="Segoe UI"/>
              </a:rPr>
              <a:t>de </a:t>
            </a:r>
            <a:r>
              <a:rPr lang="es-ES" sz="2000" b="1" i="0" strike="noStrike" cap="none" spc="0" baseline="0" dirty="0">
                <a:solidFill>
                  <a:srgbClr val="222222"/>
                </a:solidFill>
                <a:effectLst/>
                <a:latin typeface="Segoe UI"/>
                <a:ea typeface="Segoe UI"/>
                <a:cs typeface="Segoe UI"/>
              </a:rPr>
              <a:t>Lenguaje de </a:t>
            </a:r>
            <a:br>
              <a:rPr lang="es-ES" sz="2000" b="1" i="0" strike="noStrike" cap="none" spc="0" baseline="0" dirty="0">
                <a:solidFill>
                  <a:srgbClr val="222222"/>
                </a:solidFill>
                <a:effectLst/>
                <a:latin typeface="Segoe UI"/>
                <a:ea typeface="Segoe UI"/>
                <a:cs typeface="Segoe UI"/>
              </a:rPr>
            </a:br>
            <a:r>
              <a:rPr lang="es-ES" sz="2000" b="1" i="0" strike="noStrike" cap="none" spc="0" baseline="0" dirty="0">
                <a:solidFill>
                  <a:srgbClr val="222222"/>
                </a:solidFill>
                <a:effectLst/>
                <a:latin typeface="Segoe UI"/>
                <a:ea typeface="Segoe UI"/>
                <a:cs typeface="Segoe UI"/>
              </a:rPr>
              <a:t>Azure AI</a:t>
            </a:r>
            <a:r>
              <a:rPr lang="es-ES" sz="2000" b="0" i="0" strike="noStrike" cap="none" spc="0" baseline="0" dirty="0">
                <a:solidFill>
                  <a:srgbClr val="222222"/>
                </a:solidFill>
                <a:effectLst/>
                <a:latin typeface="Segoe UI"/>
                <a:ea typeface="Segoe UI"/>
                <a:cs typeface="Segoe UI"/>
              </a:rPr>
              <a:t> en acción.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Reconocimiento del lenguaje conversacional</a:t>
            </a:r>
          </a:p>
        </p:txBody>
      </p:sp>
      <p:sp>
        <p:nvSpPr>
          <p:cNvPr id="9" name="Rectangle 8">
            <a:extLst>
              <a:ext uri="{FF2B5EF4-FFF2-40B4-BE49-F238E27FC236}">
                <a16:creationId xmlns:a16="http://schemas.microsoft.com/office/drawing/2014/main" id="{5F304E6F-3349-DE02-6343-331E16E90FE5}"/>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Illustrating an entity, intent, and utterance using the sentence &quot;switch the light on&quot;.">
            <a:extLst>
              <a:ext uri="{FF2B5EF4-FFF2-40B4-BE49-F238E27FC236}">
                <a16:creationId xmlns:a16="http://schemas.microsoft.com/office/drawing/2014/main" id="{880A86EC-81F4-0162-F18B-201ED1EF5BAF}"/>
              </a:ext>
            </a:extLst>
          </p:cNvPr>
          <p:cNvGrpSpPr/>
          <p:nvPr/>
        </p:nvGrpSpPr>
        <p:grpSpPr>
          <a:xfrm>
            <a:off x="2030430" y="1406258"/>
            <a:ext cx="8131140" cy="4148860"/>
            <a:chOff x="2030430" y="1938694"/>
            <a:chExt cx="8131140" cy="4148860"/>
          </a:xfrm>
        </p:grpSpPr>
        <p:sp>
          <p:nvSpPr>
            <p:cNvPr id="10" name="Utterance">
              <a:extLst>
                <a:ext uri="{FF2B5EF4-FFF2-40B4-BE49-F238E27FC236}">
                  <a16:creationId xmlns:a16="http://schemas.microsoft.com/office/drawing/2014/main" id="{F1FCE36C-D22F-6EFB-A778-082D0C14713B}"/>
                </a:ext>
              </a:extLst>
            </p:cNvPr>
            <p:cNvSpPr/>
            <p:nvPr/>
          </p:nvSpPr>
          <p:spPr bwMode="auto">
            <a:xfrm>
              <a:off x="2030430" y="2178917"/>
              <a:ext cx="4403705" cy="907386"/>
            </a:xfrm>
            <a:prstGeom prst="wedgeRectCallout">
              <a:avLst>
                <a:gd name="adj1" fmla="val -59766"/>
                <a:gd name="adj2" fmla="val 142279"/>
              </a:avLst>
            </a:prstGeom>
            <a:ln w="3810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300" b="0" i="0" strike="noStrike" cap="none" spc="0" baseline="0" dirty="0">
                  <a:solidFill>
                    <a:srgbClr val="000000"/>
                  </a:solidFill>
                  <a:effectLst/>
                  <a:latin typeface="Segoe UI"/>
                  <a:ea typeface="Segoe UI"/>
                  <a:cs typeface="Segoe UI"/>
                </a:rPr>
                <a:t>     Enciende la luz.</a:t>
              </a:r>
            </a:p>
          </p:txBody>
        </p:sp>
        <p:sp>
          <p:nvSpPr>
            <p:cNvPr id="11" name="utterance label">
              <a:extLst>
                <a:ext uri="{FF2B5EF4-FFF2-40B4-BE49-F238E27FC236}">
                  <a16:creationId xmlns:a16="http://schemas.microsoft.com/office/drawing/2014/main" id="{31C6FC16-B448-5DE3-ABEF-33BCE5046B46}"/>
                </a:ext>
              </a:extLst>
            </p:cNvPr>
            <p:cNvSpPr/>
            <p:nvPr/>
          </p:nvSpPr>
          <p:spPr bwMode="auto">
            <a:xfrm>
              <a:off x="3309466" y="5268521"/>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300" b="0" i="0" strike="noStrike" cap="none" spc="0" baseline="0" dirty="0">
                  <a:solidFill>
                    <a:srgbClr val="000000"/>
                  </a:solidFill>
                  <a:effectLst/>
                  <a:latin typeface="Segoe UI"/>
                  <a:ea typeface="Segoe UI"/>
                  <a:cs typeface="Segoe UI"/>
                </a:rPr>
                <a:t>Expresión</a:t>
              </a:r>
            </a:p>
          </p:txBody>
        </p:sp>
        <p:sp>
          <p:nvSpPr>
            <p:cNvPr id="12" name="entity label">
              <a:extLst>
                <a:ext uri="{FF2B5EF4-FFF2-40B4-BE49-F238E27FC236}">
                  <a16:creationId xmlns:a16="http://schemas.microsoft.com/office/drawing/2014/main" id="{A407A192-41AF-9ABE-629E-512B174497A1}"/>
                </a:ext>
              </a:extLst>
            </p:cNvPr>
            <p:cNvSpPr/>
            <p:nvPr/>
          </p:nvSpPr>
          <p:spPr bwMode="auto">
            <a:xfrm>
              <a:off x="5313106" y="3829159"/>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300" b="0" i="0" strike="noStrike" cap="none" spc="0" baseline="0" dirty="0" err="1">
                  <a:solidFill>
                    <a:srgbClr val="000000"/>
                  </a:solidFill>
                  <a:effectLst/>
                  <a:latin typeface="Segoe UI"/>
                  <a:ea typeface="Segoe UI"/>
                  <a:cs typeface="Segoe UI"/>
                </a:rPr>
                <a:t>Entity</a:t>
              </a:r>
              <a:endParaRPr lang="es-ES" sz="2300" b="0" i="0" strike="noStrike" cap="none" spc="0" baseline="0" dirty="0">
                <a:solidFill>
                  <a:srgbClr val="000000"/>
                </a:solidFill>
                <a:effectLst/>
                <a:latin typeface="Segoe UI"/>
                <a:ea typeface="Segoe UI"/>
                <a:cs typeface="Segoe UI"/>
              </a:endParaRPr>
            </a:p>
          </p:txBody>
        </p:sp>
        <p:sp>
          <p:nvSpPr>
            <p:cNvPr id="13" name="entity">
              <a:extLst>
                <a:ext uri="{FF2B5EF4-FFF2-40B4-BE49-F238E27FC236}">
                  <a16:creationId xmlns:a16="http://schemas.microsoft.com/office/drawing/2014/main" id="{4367F759-D5C4-619B-E8DC-53FD2383B928}"/>
                </a:ext>
              </a:extLst>
            </p:cNvPr>
            <p:cNvSpPr/>
            <p:nvPr/>
          </p:nvSpPr>
          <p:spPr bwMode="auto">
            <a:xfrm>
              <a:off x="4922520" y="2341788"/>
              <a:ext cx="609600"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Lights On">
              <a:extLst>
                <a:ext uri="{FF2B5EF4-FFF2-40B4-BE49-F238E27FC236}">
                  <a16:creationId xmlns:a16="http://schemas.microsoft.com/office/drawing/2014/main" id="{CA5AD5F8-AA9D-487C-2430-9B78B1B05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4598" y="1938694"/>
              <a:ext cx="1147609" cy="1147609"/>
            </a:xfrm>
            <a:prstGeom prst="rect">
              <a:avLst/>
            </a:prstGeom>
          </p:spPr>
        </p:pic>
        <p:sp>
          <p:nvSpPr>
            <p:cNvPr id="16" name="intent label">
              <a:extLst>
                <a:ext uri="{FF2B5EF4-FFF2-40B4-BE49-F238E27FC236}">
                  <a16:creationId xmlns:a16="http://schemas.microsoft.com/office/drawing/2014/main" id="{37EBB628-6E1C-1FD5-0F4D-C260441F4178}"/>
                </a:ext>
              </a:extLst>
            </p:cNvPr>
            <p:cNvSpPr/>
            <p:nvPr/>
          </p:nvSpPr>
          <p:spPr bwMode="auto">
            <a:xfrm>
              <a:off x="8675904" y="4042654"/>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300" b="0" i="0" strike="noStrike" cap="none" spc="0" baseline="0" dirty="0" err="1">
                  <a:solidFill>
                    <a:srgbClr val="000000"/>
                  </a:solidFill>
                  <a:effectLst/>
                  <a:latin typeface="Segoe UI"/>
                  <a:ea typeface="Segoe UI"/>
                  <a:cs typeface="Segoe UI"/>
                </a:rPr>
                <a:t>Intencin</a:t>
              </a:r>
              <a:endParaRPr lang="es-ES" sz="2300" b="0" i="0" strike="noStrike" cap="none" spc="0" baseline="0" dirty="0">
                <a:solidFill>
                  <a:srgbClr val="000000"/>
                </a:solidFill>
                <a:effectLst/>
                <a:latin typeface="Segoe UI"/>
                <a:ea typeface="Segoe UI"/>
                <a:cs typeface="Segoe UI"/>
              </a:endParaRPr>
            </a:p>
          </p:txBody>
        </p:sp>
      </p:grpSp>
    </p:spTree>
    <p:extLst>
      <p:ext uri="{BB962C8B-B14F-4D97-AF65-F5344CB8AC3E}">
        <p14:creationId xmlns:p14="http://schemas.microsoft.com/office/powerpoint/2010/main" val="8552196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75360"/>
          </a:xfrm>
        </p:spPr>
        <p:txBody>
          <a:bodyPr/>
          <a:lstStyle/>
          <a:p>
            <a:r>
              <a:rPr lang="es-ES" sz="3200" b="0" i="0" strike="noStrike" cap="none" spc="0" baseline="0" dirty="0">
                <a:solidFill>
                  <a:srgbClr val="000000"/>
                </a:solidFill>
                <a:effectLst/>
                <a:latin typeface="Segoe UI Semibold"/>
                <a:ea typeface="Segoe UI Semibold"/>
                <a:cs typeface="Segoe UI Semibold" charset="0"/>
              </a:rPr>
              <a:t>Demostración: </a:t>
            </a:r>
            <a:r>
              <a:rPr lang="es-ES" sz="3200" b="0" i="0" strike="noStrike" cap="none" spc="0" baseline="0" dirty="0">
                <a:solidFill>
                  <a:srgbClr val="222222"/>
                </a:solidFill>
                <a:effectLst/>
                <a:latin typeface="Segoe UI Semibold"/>
                <a:ea typeface="Segoe UI Semibold"/>
                <a:cs typeface="Segoe UI Semibold" charset="0"/>
              </a:rPr>
              <a:t>Uso del reconocimiento del lenguaje conversacional con </a:t>
            </a:r>
            <a:r>
              <a:rPr lang="es-ES" sz="3200" b="0" i="0" strike="noStrike" cap="none" spc="0" baseline="0" dirty="0" err="1">
                <a:solidFill>
                  <a:srgbClr val="222222"/>
                </a:solidFill>
                <a:effectLst/>
                <a:latin typeface="Segoe UI Semibold"/>
                <a:ea typeface="Segoe UI Semibold"/>
                <a:cs typeface="Segoe UI Semibold" charset="0"/>
              </a:rPr>
              <a:t>Language</a:t>
            </a:r>
            <a:r>
              <a:rPr lang="es-ES" sz="3200" b="0" i="0" strike="noStrike" cap="none" spc="0" baseline="0" dirty="0">
                <a:solidFill>
                  <a:srgbClr val="222222"/>
                </a:solidFill>
                <a:effectLst/>
                <a:latin typeface="Segoe UI Semibold"/>
                <a:ea typeface="Segoe UI Semibold"/>
                <a:cs typeface="Segoe UI Semibold" charset="0"/>
              </a:rPr>
              <a:t>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7" y="1926472"/>
            <a:ext cx="6633695" cy="615553"/>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 </a:t>
            </a:r>
            <a:r>
              <a:rPr lang="es-ES" sz="2000" b="1" i="0" strike="noStrike" cap="none" spc="0" baseline="0" dirty="0">
                <a:solidFill>
                  <a:srgbClr val="000000"/>
                </a:solidFill>
                <a:effectLst/>
                <a:latin typeface="Segoe UI"/>
                <a:ea typeface="Segoe UI"/>
                <a:cs typeface="Segoe UI"/>
                <a:hlinkClick r:id="rId3" history="0"/>
              </a:rPr>
              <a:t>https://aka.ms/ai900-language-understanding</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184218" cy="2769989"/>
          </a:xfrm>
        </p:spPr>
        <p:txBody>
          <a:bodyPr/>
          <a:lstStyle/>
          <a:p>
            <a:r>
              <a:rPr lang="es-ES" sz="2000" b="0" i="0" strike="noStrike" cap="none" spc="0" baseline="0" dirty="0">
                <a:solidFill>
                  <a:srgbClr val="000000"/>
                </a:solidFill>
                <a:effectLst/>
                <a:latin typeface="Segoe UI"/>
                <a:ea typeface="Segoe UI"/>
                <a:cs typeface="Segoe UI"/>
              </a:rPr>
              <a:t>En esta demostración, </a:t>
            </a:r>
            <a:r>
              <a:rPr lang="es-ES" sz="2000" b="0" i="0" strike="noStrike" cap="none" spc="0" baseline="0" dirty="0">
                <a:solidFill>
                  <a:srgbClr val="222222"/>
                </a:solidFill>
                <a:effectLst/>
                <a:latin typeface="Segoe UI"/>
                <a:ea typeface="Segoe UI"/>
                <a:cs typeface="Segoe UI"/>
              </a:rPr>
              <a:t>verá las funcionalidades de comprensión del lenguaje conversacional </a:t>
            </a:r>
            <a:br>
              <a:rPr lang="es-ES" sz="2000" b="0" i="0" strike="noStrike" cap="none" spc="0" baseline="0" dirty="0">
                <a:solidFill>
                  <a:srgbClr val="222222"/>
                </a:solidFill>
                <a:effectLst/>
                <a:latin typeface="Segoe UI"/>
                <a:ea typeface="Segoe UI"/>
                <a:cs typeface="Segoe UI"/>
              </a:rPr>
            </a:br>
            <a:r>
              <a:rPr lang="es-ES" sz="2000" b="0" i="0" strike="noStrike" cap="none" spc="0" baseline="0" dirty="0">
                <a:solidFill>
                  <a:srgbClr val="222222"/>
                </a:solidFill>
                <a:effectLst/>
                <a:latin typeface="Segoe UI"/>
                <a:ea typeface="Segoe UI"/>
                <a:cs typeface="Segoe UI"/>
              </a:rPr>
              <a:t>de </a:t>
            </a:r>
            <a:r>
              <a:rPr lang="es-ES" sz="2000" b="1" i="0" strike="noStrike" cap="none" spc="0" baseline="0" dirty="0">
                <a:solidFill>
                  <a:srgbClr val="222222"/>
                </a:solidFill>
                <a:effectLst/>
                <a:latin typeface="Segoe UI"/>
                <a:ea typeface="Segoe UI"/>
                <a:cs typeface="Segoe UI"/>
              </a:rPr>
              <a:t>Lenguaje </a:t>
            </a:r>
            <a:br>
              <a:rPr lang="es-ES" sz="2000" b="1" i="0" strike="noStrike" cap="none" spc="0" baseline="0" dirty="0">
                <a:solidFill>
                  <a:srgbClr val="222222"/>
                </a:solidFill>
                <a:effectLst/>
                <a:latin typeface="Segoe UI"/>
                <a:ea typeface="Segoe UI"/>
                <a:cs typeface="Segoe UI"/>
              </a:rPr>
            </a:br>
            <a:r>
              <a:rPr lang="es-ES" sz="2000" b="1" i="0" strike="noStrike" cap="none" spc="0" baseline="0" dirty="0">
                <a:solidFill>
                  <a:srgbClr val="222222"/>
                </a:solidFill>
                <a:effectLst/>
                <a:latin typeface="Segoe UI"/>
                <a:ea typeface="Segoe UI"/>
                <a:cs typeface="Segoe UI"/>
              </a:rPr>
              <a:t>de Azure AI</a:t>
            </a:r>
            <a:r>
              <a:rPr lang="es-ES" sz="2000" b="0" i="0" strike="noStrike" cap="none" spc="0" baseline="0" dirty="0">
                <a:solidFill>
                  <a:srgbClr val="222222"/>
                </a:solidFill>
                <a:effectLst/>
                <a:latin typeface="Segoe UI"/>
                <a:ea typeface="Segoe UI"/>
                <a:cs typeface="Segoe UI"/>
              </a:rPr>
              <a:t> </a:t>
            </a:r>
            <a:br>
              <a:rPr lang="es-ES" sz="2000" b="0" i="0" strike="noStrike" cap="none" spc="0" baseline="0" dirty="0">
                <a:solidFill>
                  <a:srgbClr val="222222"/>
                </a:solidFill>
                <a:effectLst/>
                <a:latin typeface="Segoe UI"/>
                <a:ea typeface="Segoe UI"/>
                <a:cs typeface="Segoe UI"/>
              </a:rPr>
            </a:br>
            <a:r>
              <a:rPr lang="es-ES" sz="2000" b="0" i="0" strike="noStrike" cap="none" spc="0" baseline="0" dirty="0">
                <a:solidFill>
                  <a:srgbClr val="222222"/>
                </a:solidFill>
                <a:effectLst/>
                <a:latin typeface="Segoe UI"/>
                <a:ea typeface="Segoe UI"/>
                <a:cs typeface="Segoe UI"/>
              </a:rPr>
              <a:t>en acción.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4986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Reconocimiento y síntesis de voz</a:t>
            </a:r>
          </a:p>
        </p:txBody>
      </p:sp>
      <p:sp>
        <p:nvSpPr>
          <p:cNvPr id="6" name="Rectangle 5">
            <a:extLst>
              <a:ext uri="{FF2B5EF4-FFF2-40B4-BE49-F238E27FC236}">
                <a16:creationId xmlns:a16="http://schemas.microsoft.com/office/drawing/2014/main" id="{32257DF7-3152-FF73-DC03-A3BEC07ED293}"/>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Image of a chat bot illustrating speech to text capabilities">
            <a:extLst>
              <a:ext uri="{FF2B5EF4-FFF2-40B4-BE49-F238E27FC236}">
                <a16:creationId xmlns:a16="http://schemas.microsoft.com/office/drawing/2014/main" id="{589760E0-CFF8-BB10-6163-4E9067F446E9}"/>
              </a:ext>
            </a:extLst>
          </p:cNvPr>
          <p:cNvGrpSpPr/>
          <p:nvPr/>
        </p:nvGrpSpPr>
        <p:grpSpPr>
          <a:xfrm>
            <a:off x="878514" y="1528954"/>
            <a:ext cx="8798887" cy="1985180"/>
            <a:chOff x="20809" y="1753464"/>
            <a:chExt cx="10258351" cy="2314461"/>
          </a:xfrm>
        </p:grpSpPr>
        <p:pic>
          <p:nvPicPr>
            <p:cNvPr id="8" name="Graphic 7" descr="Subtitles">
              <a:extLst>
                <a:ext uri="{FF2B5EF4-FFF2-40B4-BE49-F238E27FC236}">
                  <a16:creationId xmlns:a16="http://schemas.microsoft.com/office/drawing/2014/main" id="{D23FB89A-2F33-FB09-B566-FA1C075AB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9" name="Arrow: Right 8">
              <a:extLst>
                <a:ext uri="{FF2B5EF4-FFF2-40B4-BE49-F238E27FC236}">
                  <a16:creationId xmlns:a16="http://schemas.microsoft.com/office/drawing/2014/main" id="{209F64C7-9317-136D-521B-352221360E94}"/>
                </a:ext>
              </a:extLst>
            </p:cNvPr>
            <p:cNvSpPr/>
            <p:nvPr/>
          </p:nvSpPr>
          <p:spPr bwMode="auto">
            <a:xfrm>
              <a:off x="2235746" y="2556752"/>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7664EDC-D7A3-C5FA-91FD-C3F65F4B0B8D}"/>
                </a:ext>
              </a:extLst>
            </p:cNvPr>
            <p:cNvSpPr txBox="1"/>
            <p:nvPr/>
          </p:nvSpPr>
          <p:spPr>
            <a:xfrm>
              <a:off x="3224475" y="2556752"/>
              <a:ext cx="7054686" cy="1172678"/>
            </a:xfrm>
            <a:prstGeom prst="rect">
              <a:avLst/>
            </a:prstGeom>
            <a:solidFill>
              <a:schemeClr val="bg1"/>
            </a:solidFill>
            <a:ln>
              <a:solidFill>
                <a:schemeClr val="accent3"/>
              </a:solidFill>
            </a:ln>
            <a:effectLst/>
          </p:spPr>
          <p:txBody>
            <a:bodyPr wrap="square">
              <a:spAutoFit/>
            </a:bodyPr>
            <a:lstStyle/>
            <a:p>
              <a:r>
                <a:rPr lang="es-ES" sz="2000" b="0" i="0" strike="noStrike" cap="none" spc="0" baseline="0" dirty="0">
                  <a:solidFill>
                    <a:srgbClr val="000000"/>
                  </a:solidFill>
                  <a:effectLst/>
                  <a:latin typeface="Segoe UI"/>
                  <a:ea typeface="Segoe UI"/>
                  <a:cs typeface="Segoe UI"/>
                </a:rPr>
                <a:t>Use la funcionalidad </a:t>
              </a:r>
              <a:r>
                <a:rPr lang="es-ES" sz="2000" b="0" i="1" strike="noStrike" cap="none" spc="0" baseline="0" dirty="0">
                  <a:solidFill>
                    <a:srgbClr val="000000"/>
                  </a:solidFill>
                  <a:effectLst/>
                  <a:latin typeface="Segoe UI"/>
                  <a:ea typeface="Segoe UI"/>
                  <a:cs typeface="Segoe UI"/>
                </a:rPr>
                <a:t>conversión de voz en texto</a:t>
              </a:r>
              <a:r>
                <a:rPr lang="es-ES" sz="2000" b="0" i="0" strike="noStrike" cap="none" spc="0" baseline="0" dirty="0">
                  <a:solidFill>
                    <a:srgbClr val="000000"/>
                  </a:solidFill>
                  <a:effectLst/>
                  <a:latin typeface="Segoe UI"/>
                  <a:ea typeface="Segoe UI"/>
                  <a:cs typeface="Segoe UI"/>
                </a:rPr>
                <a:t> del servicio </a:t>
              </a:r>
              <a:r>
                <a:rPr lang="es-ES" sz="2000" b="1" i="0" strike="noStrike" cap="none" spc="0" baseline="0" dirty="0">
                  <a:solidFill>
                    <a:srgbClr val="000000"/>
                  </a:solidFill>
                  <a:effectLst/>
                  <a:latin typeface="Segoe UI"/>
                  <a:ea typeface="Segoe UI"/>
                  <a:cs typeface="Segoe UI"/>
                </a:rPr>
                <a:t>Voz</a:t>
              </a:r>
              <a:r>
                <a:rPr lang="es-ES" sz="2000" b="0" i="0" strike="noStrike" cap="none" spc="0" baseline="0" dirty="0">
                  <a:solidFill>
                    <a:srgbClr val="000000"/>
                  </a:solidFill>
                  <a:effectLst/>
                  <a:latin typeface="Segoe UI"/>
                  <a:ea typeface="Segoe UI"/>
                  <a:cs typeface="Segoe UI"/>
                </a:rPr>
                <a:t> para transcribir la voz audible en texto.</a:t>
              </a:r>
            </a:p>
          </p:txBody>
        </p:sp>
      </p:grpSp>
      <p:grpSp>
        <p:nvGrpSpPr>
          <p:cNvPr id="14" name="Group 13" descr="Image of a chat bot illustrating text to speech capabilities">
            <a:extLst>
              <a:ext uri="{FF2B5EF4-FFF2-40B4-BE49-F238E27FC236}">
                <a16:creationId xmlns:a16="http://schemas.microsoft.com/office/drawing/2014/main" id="{23F760DA-DE2C-BECD-F206-3E38AD2EB035}"/>
              </a:ext>
            </a:extLst>
          </p:cNvPr>
          <p:cNvGrpSpPr/>
          <p:nvPr/>
        </p:nvGrpSpPr>
        <p:grpSpPr>
          <a:xfrm>
            <a:off x="2457450" y="3256646"/>
            <a:ext cx="8763000" cy="1985179"/>
            <a:chOff x="1861642" y="3767729"/>
            <a:chExt cx="10216513" cy="2314461"/>
          </a:xfrm>
        </p:grpSpPr>
        <p:sp>
          <p:nvSpPr>
            <p:cNvPr id="15" name="TextBox 14">
              <a:extLst>
                <a:ext uri="{FF2B5EF4-FFF2-40B4-BE49-F238E27FC236}">
                  <a16:creationId xmlns:a16="http://schemas.microsoft.com/office/drawing/2014/main" id="{A043E697-5C6C-E57D-4726-261CD04AAA91}"/>
                </a:ext>
              </a:extLst>
            </p:cNvPr>
            <p:cNvSpPr txBox="1"/>
            <p:nvPr/>
          </p:nvSpPr>
          <p:spPr>
            <a:xfrm>
              <a:off x="1861642" y="4604350"/>
              <a:ext cx="6888969" cy="1172679"/>
            </a:xfrm>
            <a:prstGeom prst="rect">
              <a:avLst/>
            </a:prstGeom>
            <a:solidFill>
              <a:schemeClr val="bg1"/>
            </a:solidFill>
            <a:ln>
              <a:solidFill>
                <a:schemeClr val="accent3"/>
              </a:solidFill>
            </a:ln>
            <a:effectLst/>
          </p:spPr>
          <p:txBody>
            <a:bodyPr wrap="square">
              <a:spAutoFit/>
            </a:bodyPr>
            <a:lstStyle/>
            <a:p>
              <a:r>
                <a:rPr lang="es-ES" sz="2000" b="0" i="0" strike="noStrike" cap="none" spc="0" baseline="0" dirty="0">
                  <a:solidFill>
                    <a:srgbClr val="000000"/>
                  </a:solidFill>
                  <a:effectLst/>
                  <a:latin typeface="Segoe UI"/>
                  <a:ea typeface="Segoe UI"/>
                  <a:cs typeface="Segoe UI"/>
                </a:rPr>
                <a:t>Use la funcionalidad de </a:t>
              </a:r>
              <a:r>
                <a:rPr lang="es-ES" sz="2000" b="0" i="1" strike="noStrike" cap="none" spc="0" baseline="0" dirty="0">
                  <a:solidFill>
                    <a:srgbClr val="000000"/>
                  </a:solidFill>
                  <a:effectLst/>
                  <a:latin typeface="Segoe UI"/>
                  <a:ea typeface="Segoe UI"/>
                  <a:cs typeface="Segoe UI"/>
                </a:rPr>
                <a:t>conversión de texto en voz</a:t>
              </a:r>
              <a:r>
                <a:rPr lang="es-ES" sz="2000" b="0" i="0" strike="noStrike" cap="none" spc="0" baseline="0" dirty="0">
                  <a:solidFill>
                    <a:srgbClr val="000000"/>
                  </a:solidFill>
                  <a:effectLst/>
                  <a:latin typeface="Segoe UI"/>
                  <a:ea typeface="Segoe UI"/>
                  <a:cs typeface="Segoe UI"/>
                </a:rPr>
                <a:t> del servicio </a:t>
              </a:r>
              <a:r>
                <a:rPr lang="es-ES" sz="2000" b="1" i="0" strike="noStrike" cap="none" spc="0" baseline="0" dirty="0">
                  <a:solidFill>
                    <a:srgbClr val="000000"/>
                  </a:solidFill>
                  <a:effectLst/>
                  <a:latin typeface="Segoe UI"/>
                  <a:ea typeface="Segoe UI"/>
                  <a:cs typeface="Segoe UI"/>
                </a:rPr>
                <a:t>Voz</a:t>
              </a:r>
              <a:r>
                <a:rPr lang="es-ES" sz="2000" b="0" i="0" strike="noStrike" cap="none" spc="0" baseline="0" dirty="0">
                  <a:solidFill>
                    <a:srgbClr val="000000"/>
                  </a:solidFill>
                  <a:effectLst/>
                  <a:latin typeface="Segoe UI"/>
                  <a:ea typeface="Segoe UI"/>
                  <a:cs typeface="Segoe UI"/>
                </a:rPr>
                <a:t> para generar un discurso audible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a partir de texto.</a:t>
              </a:r>
            </a:p>
          </p:txBody>
        </p:sp>
        <p:sp>
          <p:nvSpPr>
            <p:cNvPr id="16" name="Arrow: Right 15">
              <a:extLst>
                <a:ext uri="{FF2B5EF4-FFF2-40B4-BE49-F238E27FC236}">
                  <a16:creationId xmlns:a16="http://schemas.microsoft.com/office/drawing/2014/main" id="{0369CD6D-41E4-7450-05CF-F08DF29D5C79}"/>
                </a:ext>
              </a:extLst>
            </p:cNvPr>
            <p:cNvSpPr/>
            <p:nvPr/>
          </p:nvSpPr>
          <p:spPr bwMode="auto">
            <a:xfrm>
              <a:off x="9010534" y="4665531"/>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Subtitles">
              <a:extLst>
                <a:ext uri="{FF2B5EF4-FFF2-40B4-BE49-F238E27FC236}">
                  <a16:creationId xmlns:a16="http://schemas.microsoft.com/office/drawing/2014/main" id="{4C336E79-CE38-B568-BFDB-2D098BD81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grpSp>
    </p:spTree>
    <p:extLst>
      <p:ext uri="{BB962C8B-B14F-4D97-AF65-F5344CB8AC3E}">
        <p14:creationId xmlns:p14="http://schemas.microsoft.com/office/powerpoint/2010/main" val="1674766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Demostración: </a:t>
            </a:r>
            <a:r>
              <a:rPr lang="es-ES" sz="3200" b="0" i="0" strike="noStrike" cap="none" spc="0" baseline="0" dirty="0">
                <a:solidFill>
                  <a:srgbClr val="222222"/>
                </a:solidFill>
                <a:effectLst/>
                <a:latin typeface="Segoe UI Semibold"/>
                <a:ea typeface="Segoe UI Semibold"/>
                <a:cs typeface="Segoe UI Semibold" charset="0"/>
              </a:rPr>
              <a:t>Exploración de </a:t>
            </a:r>
            <a:r>
              <a:rPr lang="es-ES" sz="3200" b="0" i="0" strike="noStrike" cap="none" spc="0" baseline="0" dirty="0" err="1">
                <a:solidFill>
                  <a:srgbClr val="222222"/>
                </a:solidFill>
                <a:effectLst/>
                <a:latin typeface="Segoe UI Semibold"/>
                <a:ea typeface="Segoe UI Semibold"/>
                <a:cs typeface="Segoe UI Semibold" charset="0"/>
              </a:rPr>
              <a:t>Speech</a:t>
            </a:r>
            <a:r>
              <a:rPr lang="es-ES" sz="3200" b="0" i="0" strike="noStrike" cap="none" spc="0" baseline="0" dirty="0">
                <a:solidFill>
                  <a:srgbClr val="222222"/>
                </a:solidFill>
                <a:effectLst/>
                <a:latin typeface="Segoe UI Semibold"/>
                <a:ea typeface="Segoe UI Semibold"/>
                <a:cs typeface="Segoe UI Semibold" charset="0"/>
              </a:rPr>
              <a:t>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7" y="1926472"/>
            <a:ext cx="6447429"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a:t>
            </a:r>
            <a:r>
              <a:rPr lang="es-ES" sz="2000" b="1"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3" history="0"/>
              </a:rPr>
              <a:t>https://aka.ms/ai900-speech</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184218" cy="2133600"/>
          </a:xfrm>
        </p:spPr>
        <p:txBody>
          <a:bodyPr/>
          <a:lstStyle/>
          <a:p>
            <a:r>
              <a:rPr lang="es-ES" sz="2000" b="0" i="0" strike="noStrike" cap="none" spc="0" baseline="0" dirty="0">
                <a:solidFill>
                  <a:srgbClr val="000000"/>
                </a:solidFill>
                <a:effectLst/>
                <a:latin typeface="Segoe UI"/>
                <a:ea typeface="Segoe UI"/>
                <a:cs typeface="Segoe UI"/>
              </a:rPr>
              <a:t>En esta demostración, </a:t>
            </a:r>
            <a:r>
              <a:rPr lang="es-ES" sz="2000" b="0" i="0" strike="noStrike" cap="none" spc="0" baseline="0" dirty="0">
                <a:solidFill>
                  <a:srgbClr val="222222"/>
                </a:solidFill>
                <a:effectLst/>
                <a:latin typeface="Segoe UI"/>
                <a:ea typeface="Segoe UI"/>
                <a:cs typeface="Segoe UI"/>
              </a:rPr>
              <a:t>verá las funcionalidades de </a:t>
            </a:r>
            <a:r>
              <a:rPr lang="es-ES" sz="2000" b="1" i="0" strike="noStrike" cap="none" spc="0" baseline="0" dirty="0">
                <a:solidFill>
                  <a:srgbClr val="222222"/>
                </a:solidFill>
                <a:effectLst/>
                <a:latin typeface="Segoe UI"/>
                <a:ea typeface="Segoe UI"/>
                <a:cs typeface="Segoe UI"/>
              </a:rPr>
              <a:t>Voz de Azure AI</a:t>
            </a:r>
            <a:r>
              <a:rPr lang="es-ES" sz="2000" b="0" i="0" strike="noStrike" cap="none" spc="0" baseline="0" dirty="0">
                <a:solidFill>
                  <a:srgbClr val="222222"/>
                </a:solidFill>
                <a:effectLst/>
                <a:latin typeface="Segoe UI"/>
                <a:ea typeface="Segoe UI"/>
                <a:cs typeface="Segoe UI"/>
              </a:rPr>
              <a:t> en acción.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592470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1" y="585216"/>
            <a:ext cx="9436271" cy="975360"/>
          </a:xfrm>
        </p:spPr>
        <p:txBody>
          <a:bodyPr/>
          <a:lstStyle/>
          <a:p>
            <a:pPr algn="l"/>
            <a:r>
              <a:rPr lang="es-ES" sz="3200" b="0" i="0" strike="noStrike" cap="none" spc="0" baseline="0" dirty="0">
                <a:solidFill>
                  <a:srgbClr val="000000"/>
                </a:solidFill>
                <a:effectLst/>
                <a:latin typeface="Segoe UI Semibold"/>
                <a:ea typeface="Segoe UI Semibold"/>
                <a:cs typeface="Segoe UI Semibold" charset="0"/>
              </a:rPr>
              <a:t>Ejercicio: </a:t>
            </a:r>
            <a:r>
              <a:rPr lang="es-ES" sz="3200" b="0" i="0" strike="noStrike" cap="none" spc="0" baseline="0" dirty="0">
                <a:solidFill>
                  <a:srgbClr val="222222"/>
                </a:solidFill>
                <a:effectLst/>
                <a:latin typeface="Segoe UI Semibold"/>
                <a:ea typeface="Segoe UI Semibold"/>
                <a:cs typeface="Segoe UI Semibold" charset="0"/>
              </a:rPr>
              <a:t>Análisis de texto con </a:t>
            </a:r>
            <a:r>
              <a:rPr lang="es-ES" sz="3200" b="0" i="0" strike="noStrike" cap="none" spc="0" baseline="0" dirty="0" err="1">
                <a:solidFill>
                  <a:srgbClr val="222222"/>
                </a:solidFill>
                <a:effectLst/>
                <a:latin typeface="Segoe UI Semibold"/>
                <a:ea typeface="Segoe UI Semibold"/>
                <a:cs typeface="Segoe UI Semibold" charset="0"/>
              </a:rPr>
              <a:t>Language</a:t>
            </a:r>
            <a:r>
              <a:rPr lang="es-ES" sz="3200" b="0" i="0" strike="noStrike" cap="none" spc="0" baseline="0" dirty="0">
                <a:solidFill>
                  <a:srgbClr val="222222"/>
                </a:solidFill>
                <a:effectLst/>
                <a:latin typeface="Segoe UI Semibold"/>
                <a:ea typeface="Segoe UI Semibold"/>
                <a:cs typeface="Segoe UI Semibold" charset="0"/>
              </a:rPr>
              <a:t> Studio</a:t>
            </a:r>
            <a:endParaRPr lang="en-US" dirty="0"/>
          </a:p>
        </p:txBody>
      </p:sp>
      <p:sp>
        <p:nvSpPr>
          <p:cNvPr id="18" name="Text Placeholder 2">
            <a:extLst>
              <a:ext uri="{FF2B5EF4-FFF2-40B4-BE49-F238E27FC236}">
                <a16:creationId xmlns:a16="http://schemas.microsoft.com/office/drawing/2014/main" id="{55A6C91F-9D6B-4BA7-EBA2-871EB972F835}"/>
              </a:ext>
            </a:extLst>
          </p:cNvPr>
          <p:cNvSpPr>
            <a:spLocks noGrp="1"/>
          </p:cNvSpPr>
          <p:nvPr>
            <p:ph type="body" sz="quarter" idx="17"/>
          </p:nvPr>
        </p:nvSpPr>
        <p:spPr>
          <a:xfrm>
            <a:off x="4356039" y="1926472"/>
            <a:ext cx="5364224" cy="9144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Use el entorno hospedado y las credenciales de Azure proporcionadas para este ejercicio.</a:t>
            </a:r>
            <a:endParaRPr lang="en-US" sz="2000" b="1" kern="0" dirty="0">
              <a:solidFill>
                <a:srgbClr val="0078D4"/>
              </a:solidFill>
              <a:latin typeface="+mn-lt"/>
              <a:ea typeface="+mj-lt"/>
              <a:cs typeface="+mj-lt"/>
            </a:endParaRPr>
          </a:p>
        </p:txBody>
      </p:sp>
      <p:sp>
        <p:nvSpPr>
          <p:cNvPr id="14" name="Text Placeholder 10">
            <a:extLst>
              <a:ext uri="{FF2B5EF4-FFF2-40B4-BE49-F238E27FC236}">
                <a16:creationId xmlns:a16="http://schemas.microsoft.com/office/drawing/2014/main" id="{86B2FD84-94D4-84B2-F298-9764FC7A64C1}"/>
              </a:ext>
            </a:extLst>
          </p:cNvPr>
          <p:cNvSpPr txBox="1"/>
          <p:nvPr/>
        </p:nvSpPr>
        <p:spPr>
          <a:xfrm>
            <a:off x="588263" y="2542117"/>
            <a:ext cx="2027938" cy="18288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000" b="0" i="0" strike="noStrike" cap="none" spc="0" baseline="0" dirty="0">
                <a:solidFill>
                  <a:srgbClr val="000000"/>
                </a:solidFill>
                <a:effectLst/>
                <a:latin typeface="Segoe UI"/>
                <a:ea typeface="Segoe UI"/>
                <a:cs typeface="Segoe UI"/>
              </a:rPr>
              <a:t>En este ejercicio, usará el servicio </a:t>
            </a:r>
            <a:r>
              <a:rPr lang="es-ES" sz="2000" b="1" i="0" strike="noStrike" cap="none" spc="0" baseline="0" dirty="0">
                <a:solidFill>
                  <a:srgbClr val="000000"/>
                </a:solidFill>
                <a:effectLst/>
                <a:latin typeface="Segoe UI"/>
                <a:ea typeface="Segoe UI"/>
                <a:cs typeface="Segoe UI"/>
              </a:rPr>
              <a:t>Lenguaje de Azure AI</a:t>
            </a:r>
            <a:r>
              <a:rPr lang="es-ES" sz="2000" b="0" i="0" strike="noStrike" cap="none" spc="0" baseline="0" dirty="0">
                <a:solidFill>
                  <a:srgbClr val="000000"/>
                </a:solidFill>
                <a:effectLst/>
                <a:latin typeface="Segoe UI"/>
                <a:ea typeface="Segoe UI"/>
                <a:cs typeface="Segoe UI"/>
              </a:rPr>
              <a:t> para analizar texto.</a:t>
            </a:r>
          </a:p>
        </p:txBody>
      </p:sp>
      <p:grpSp>
        <p:nvGrpSpPr>
          <p:cNvPr id="15" name="Group 14">
            <a:extLst>
              <a:ext uri="{FF2B5EF4-FFF2-40B4-BE49-F238E27FC236}">
                <a16:creationId xmlns:a16="http://schemas.microsoft.com/office/drawing/2014/main" id="{39D97C50-8DD7-2D07-5B6E-6722ED9C1F44}"/>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AAE8F279-B84F-3677-B769-FA1D1586C859}"/>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66552262-DD2A-29AC-1951-EE42674111BE}"/>
                </a:ext>
              </a:extLst>
            </p:cNvPr>
            <p:cNvPicPr/>
            <p:nvPr/>
          </p:nvPicPr>
          <p:blipFill>
            <a:blip r:embed="rId3">
              <a:extLst>
                <a:ext uri="{96DAC541-7B7A-43D3-8B79-37D633B846F1}">
                  <asvg:svgBlip xmlns:asvg="http://schemas.microsoft.com/office/drawing/2016/SVG/main" r:embed="rId4"/>
                </a:ext>
              </a:extLst>
            </a:blip>
            <a:stretch>
              <a:fillRect/>
            </a:stretch>
          </p:blipFill>
          <p:spPr>
            <a:xfrm>
              <a:off x="5749602" y="2325202"/>
              <a:ext cx="692796" cy="692796"/>
            </a:xfrm>
            <a:prstGeom prst="rect">
              <a:avLst/>
            </a:prstGeom>
            <a:noFill/>
          </p:spPr>
        </p:pic>
      </p:grpSp>
      <p:sp>
        <p:nvSpPr>
          <p:cNvPr id="27" name="Text Placeholder 2">
            <a:extLst>
              <a:ext uri="{FF2B5EF4-FFF2-40B4-BE49-F238E27FC236}">
                <a16:creationId xmlns:a16="http://schemas.microsoft.com/office/drawing/2014/main" id="{4F39755E-50D0-5AA9-4C6A-D3A3E2C2D7C7}"/>
              </a:ext>
            </a:extLst>
          </p:cNvPr>
          <p:cNvSpPr txBox="1"/>
          <p:nvPr/>
        </p:nvSpPr>
        <p:spPr>
          <a:xfrm>
            <a:off x="4356038" y="2900204"/>
            <a:ext cx="6396629"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mj-lt"/>
              <a:buAutoNum type="arabicPeriod" startAt="2"/>
            </a:pPr>
            <a:r>
              <a:rPr lang="es-ES" sz="2000" b="0" i="0" strike="noStrike" cap="none" spc="0" baseline="0" dirty="0">
                <a:solidFill>
                  <a:srgbClr val="000000"/>
                </a:solidFill>
                <a:effectLst/>
                <a:latin typeface="Segoe UI"/>
                <a:ea typeface="Segoe UI"/>
                <a:cs typeface="Segoe UI"/>
              </a:rPr>
              <a:t>Las instrucciones también están disponibles en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5" history="0"/>
              </a:rPr>
              <a:t>https://aka.ms/ai900-text-analysis</a:t>
            </a:r>
            <a:r>
              <a:rPr lang="es-ES" sz="2000" b="1" i="0" strike="noStrike" cap="none" spc="0" baseline="0" dirty="0">
                <a:solidFill>
                  <a:srgbClr val="000000"/>
                </a:solidFill>
                <a:effectLst/>
                <a:latin typeface="Segoe UI"/>
                <a:ea typeface="Segoe UI"/>
                <a:cs typeface="Segoe UI"/>
              </a:rPr>
              <a:t> </a:t>
            </a:r>
          </a:p>
        </p:txBody>
      </p:sp>
    </p:spTree>
    <p:extLst>
      <p:ext uri="{BB962C8B-B14F-4D97-AF65-F5344CB8AC3E}">
        <p14:creationId xmlns:p14="http://schemas.microsoft.com/office/powerpoint/2010/main" val="27787369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Prueba de conocimientos</a:t>
            </a:r>
          </a:p>
        </p:txBody>
      </p:sp>
      <p:sp>
        <p:nvSpPr>
          <p:cNvPr id="26" name="Text Placeholder 25">
            <a:extLst>
              <a:ext uri="{FF2B5EF4-FFF2-40B4-BE49-F238E27FC236}">
                <a16:creationId xmlns:a16="http://schemas.microsoft.com/office/drawing/2014/main" id="{22C160AD-8ACB-A008-0404-F3FB530D0DEF}"/>
              </a:ext>
            </a:extLst>
          </p:cNvPr>
          <p:cNvSpPr>
            <a:spLocks noGrp="1"/>
          </p:cNvSpPr>
          <p:nvPr>
            <p:ph type="body" sz="quarter" idx="17"/>
          </p:nvPr>
        </p:nvSpPr>
        <p:spPr>
          <a:xfrm>
            <a:off x="1235075" y="1687457"/>
            <a:ext cx="8778782" cy="213360"/>
          </a:xfrm>
        </p:spPr>
        <p:txBody>
          <a:bodyPr vert="horz" wrap="square" lIns="0" tIns="0" rIns="0" bIns="0" rtlCol="0" anchor="ctr">
            <a:spAutoFit/>
          </a:bodyPr>
          <a:lstStyle/>
          <a:p>
            <a:r>
              <a:rPr lang="es-ES" sz="1400" b="0" i="0" strike="noStrike" cap="none" spc="0" baseline="0">
                <a:solidFill>
                  <a:srgbClr val="000000"/>
                </a:solidFill>
                <a:effectLst/>
                <a:latin typeface="Segoe UI Semibold"/>
                <a:ea typeface="Segoe UI Semibold"/>
                <a:cs typeface="Segoe UI Semibold" charset="0"/>
              </a:rPr>
              <a:t>¿Cuáles son algunas de las capacidades incluidas en el servicio Lenguaje de Azure AI?</a:t>
            </a:r>
          </a:p>
        </p:txBody>
      </p:sp>
      <p:sp>
        <p:nvSpPr>
          <p:cNvPr id="25" name="Text Placeholder 24">
            <a:extLst>
              <a:ext uri="{FF2B5EF4-FFF2-40B4-BE49-F238E27FC236}">
                <a16:creationId xmlns:a16="http://schemas.microsoft.com/office/drawing/2014/main" id="{B6AE18FB-82E5-A633-FB32-F1C232195DDC}"/>
              </a:ext>
            </a:extLst>
          </p:cNvPr>
          <p:cNvSpPr>
            <a:spLocks noGrp="1"/>
          </p:cNvSpPr>
          <p:nvPr>
            <p:ph type="body" sz="quarter" idx="15"/>
          </p:nvPr>
        </p:nvSpPr>
        <p:spPr>
          <a:xfrm>
            <a:off x="1237265" y="1994124"/>
            <a:ext cx="8775098" cy="938784"/>
          </a:xfrm>
        </p:spPr>
        <p:txBody>
          <a:bodyPr vert="horz" wrap="square" lIns="91440" tIns="0" rIns="0" bIns="0" rtlCol="0">
            <a:spAutoFit/>
          </a:bodyPr>
          <a:lstStyle/>
          <a:p>
            <a:r>
              <a:rPr lang="es-ES" sz="1400" b="0" i="0" strike="noStrike" cap="none" spc="0" baseline="0" dirty="0">
                <a:solidFill>
                  <a:srgbClr val="000000"/>
                </a:solidFill>
                <a:effectLst/>
                <a:latin typeface="Segoe UI"/>
                <a:ea typeface="Segoe UI"/>
                <a:cs typeface="Segoe UI"/>
              </a:rPr>
              <a:t>Traducción e implementación de </a:t>
            </a:r>
            <a:r>
              <a:rPr lang="es-ES" sz="1400" b="0" i="0" strike="noStrike" cap="none" spc="0" baseline="0" dirty="0" err="1">
                <a:solidFill>
                  <a:srgbClr val="000000"/>
                </a:solidFill>
                <a:effectLst/>
                <a:latin typeface="Segoe UI"/>
                <a:ea typeface="Segoe UI"/>
                <a:cs typeface="Segoe UI"/>
              </a:rPr>
              <a:t>bots</a:t>
            </a:r>
            <a:endParaRPr lang="es-ES" sz="1400" b="0" i="0" strike="noStrike" cap="none" spc="0" baseline="0" dirty="0">
              <a:solidFill>
                <a:srgbClr val="000000"/>
              </a:solidFill>
              <a:effectLst/>
              <a:latin typeface="Segoe UI"/>
              <a:ea typeface="Segoe UI"/>
              <a:cs typeface="Segoe UI"/>
            </a:endParaRPr>
          </a:p>
          <a:p>
            <a:r>
              <a:rPr lang="es-ES" sz="1400" b="0" i="0" strike="noStrike" cap="none" spc="0" baseline="0" dirty="0">
                <a:solidFill>
                  <a:srgbClr val="000000"/>
                </a:solidFill>
                <a:effectLst/>
                <a:latin typeface="Segoe UI"/>
                <a:ea typeface="Segoe UI"/>
                <a:cs typeface="Segoe UI"/>
              </a:rPr>
              <a:t>Reconocimiento de voz</a:t>
            </a:r>
          </a:p>
          <a:p>
            <a:r>
              <a:rPr lang="es-ES" sz="1400" b="0" i="0" strike="noStrike" cap="none" spc="0" baseline="0" dirty="0">
                <a:solidFill>
                  <a:srgbClr val="000000"/>
                </a:solidFill>
                <a:effectLst/>
                <a:latin typeface="Segoe UI"/>
                <a:ea typeface="Segoe UI"/>
                <a:cs typeface="Segoe UI"/>
              </a:rPr>
              <a:t>Análisis de texto, Respuesta a preguntas personalizada, Reconocimiento del lenguaje conversacional</a:t>
            </a:r>
          </a:p>
        </p:txBody>
      </p:sp>
      <p:sp>
        <p:nvSpPr>
          <p:cNvPr id="29" name="Text Placeholder 28">
            <a:extLst>
              <a:ext uri="{FF2B5EF4-FFF2-40B4-BE49-F238E27FC236}">
                <a16:creationId xmlns:a16="http://schemas.microsoft.com/office/drawing/2014/main" id="{0891A4BA-C0DD-E770-A6B0-E4FBFAB3227D}"/>
              </a:ext>
            </a:extLst>
          </p:cNvPr>
          <p:cNvSpPr>
            <a:spLocks noGrp="1"/>
          </p:cNvSpPr>
          <p:nvPr>
            <p:ph type="body" sz="quarter" idx="22"/>
          </p:nvPr>
        </p:nvSpPr>
        <p:spPr>
          <a:xfrm>
            <a:off x="1235075" y="3042690"/>
            <a:ext cx="8778782" cy="426720"/>
          </a:xfrm>
        </p:spPr>
        <p:txBody>
          <a:bodyPr vert="horz" wrap="square" lIns="0" tIns="0" rIns="0" bIns="0" rtlCol="0" anchor="t">
            <a:spAutoFit/>
          </a:bodyPr>
          <a:lstStyle/>
          <a:p>
            <a:r>
              <a:rPr lang="es-ES" sz="1400" b="0" i="0" strike="noStrike" cap="none" spc="0" baseline="0" dirty="0">
                <a:solidFill>
                  <a:srgbClr val="000000"/>
                </a:solidFill>
                <a:effectLst/>
                <a:latin typeface="Segoe UI Semibold"/>
                <a:ea typeface="Segoe UI Semibold"/>
                <a:cs typeface="Segoe UI Semibold" charset="0"/>
              </a:rPr>
              <a:t>Quiere usar el servicio Lenguaje de Azure AI para determinar los puntos de conversación clave </a:t>
            </a:r>
            <a:br>
              <a:rPr lang="es-ES" sz="1400" b="0" i="0" strike="noStrike" cap="none" spc="0" baseline="0" dirty="0">
                <a:solidFill>
                  <a:srgbClr val="000000"/>
                </a:solidFill>
                <a:effectLst/>
                <a:latin typeface="Segoe UI Semibold"/>
                <a:ea typeface="Segoe UI Semibold"/>
                <a:cs typeface="Segoe UI Semibold" charset="0"/>
              </a:rPr>
            </a:br>
            <a:r>
              <a:rPr lang="es-ES" sz="1400" b="0" i="0" strike="noStrike" cap="none" spc="0" baseline="0" dirty="0">
                <a:solidFill>
                  <a:srgbClr val="000000"/>
                </a:solidFill>
                <a:effectLst/>
                <a:latin typeface="Segoe UI Semibold"/>
                <a:ea typeface="Segoe UI Semibold"/>
                <a:cs typeface="Segoe UI Semibold" charset="0"/>
              </a:rPr>
              <a:t>en un documento de </a:t>
            </a:r>
            <a:r>
              <a:rPr lang="es-ES" sz="1400" b="0" i="0" strike="noStrike" cap="none" spc="0" baseline="0" dirty="0" err="1">
                <a:solidFill>
                  <a:srgbClr val="000000"/>
                </a:solidFill>
                <a:effectLst/>
                <a:latin typeface="Segoe UI Semibold"/>
                <a:ea typeface="Segoe UI Semibold"/>
                <a:cs typeface="Segoe UI Semibold" charset="0"/>
              </a:rPr>
              <a:t>texto.¿Qué</a:t>
            </a:r>
            <a:r>
              <a:rPr lang="es-ES" sz="1400" b="0" i="0" strike="noStrike" cap="none" spc="0" baseline="0" dirty="0">
                <a:solidFill>
                  <a:srgbClr val="000000"/>
                </a:solidFill>
                <a:effectLst/>
                <a:latin typeface="Segoe UI Semibold"/>
                <a:ea typeface="Segoe UI Semibold"/>
                <a:cs typeface="Segoe UI Semibold" charset="0"/>
              </a:rPr>
              <a:t> característica del servicio debería usar?</a:t>
            </a:r>
          </a:p>
        </p:txBody>
      </p:sp>
      <p:sp>
        <p:nvSpPr>
          <p:cNvPr id="30" name="Text Placeholder 29">
            <a:extLst>
              <a:ext uri="{FF2B5EF4-FFF2-40B4-BE49-F238E27FC236}">
                <a16:creationId xmlns:a16="http://schemas.microsoft.com/office/drawing/2014/main" id="{933CF623-42EA-3673-85F5-C02FB22C224D}"/>
              </a:ext>
            </a:extLst>
          </p:cNvPr>
          <p:cNvSpPr>
            <a:spLocks noGrp="1"/>
          </p:cNvSpPr>
          <p:nvPr>
            <p:ph type="body" sz="quarter" idx="23"/>
          </p:nvPr>
        </p:nvSpPr>
        <p:spPr>
          <a:xfrm>
            <a:off x="1237265" y="3512513"/>
            <a:ext cx="8775098" cy="725424"/>
          </a:xfrm>
        </p:spPr>
        <p:txBody>
          <a:bodyPr vert="horz" wrap="square" lIns="91440" tIns="0" rIns="0" bIns="0" rtlCol="0">
            <a:spAutoFit/>
          </a:bodyPr>
          <a:lstStyle/>
          <a:p>
            <a:r>
              <a:rPr lang="es-ES" sz="1400" b="0" i="0" strike="noStrike" cap="none" spc="0" baseline="0" dirty="0">
                <a:solidFill>
                  <a:srgbClr val="000000"/>
                </a:solidFill>
                <a:effectLst/>
                <a:latin typeface="Segoe UI"/>
                <a:ea typeface="Segoe UI"/>
                <a:cs typeface="Segoe UI"/>
              </a:rPr>
              <a:t>Análisis de opiniones</a:t>
            </a:r>
          </a:p>
          <a:p>
            <a:r>
              <a:rPr lang="es-ES" sz="1400" b="0" i="0" strike="noStrike" cap="none" spc="0" baseline="0" dirty="0">
                <a:solidFill>
                  <a:srgbClr val="000000"/>
                </a:solidFill>
                <a:effectLst/>
                <a:latin typeface="Segoe UI"/>
                <a:ea typeface="Segoe UI"/>
                <a:cs typeface="Segoe UI"/>
              </a:rPr>
              <a:t>Extracción de frases clave</a:t>
            </a:r>
          </a:p>
          <a:p>
            <a:r>
              <a:rPr lang="es-ES" sz="1400" b="0" i="0" strike="noStrike" cap="none" spc="0" baseline="0" dirty="0">
                <a:solidFill>
                  <a:srgbClr val="000000"/>
                </a:solidFill>
                <a:effectLst/>
                <a:latin typeface="Segoe UI"/>
                <a:ea typeface="Segoe UI"/>
                <a:cs typeface="Segoe UI"/>
              </a:rPr>
              <a:t>Detección de entidad</a:t>
            </a:r>
          </a:p>
        </p:txBody>
      </p:sp>
      <p:sp>
        <p:nvSpPr>
          <p:cNvPr id="27" name="Text Placeholder 26">
            <a:extLst>
              <a:ext uri="{FF2B5EF4-FFF2-40B4-BE49-F238E27FC236}">
                <a16:creationId xmlns:a16="http://schemas.microsoft.com/office/drawing/2014/main" id="{A199EB8A-9905-EEFF-0B6B-FC0A7A289C40}"/>
              </a:ext>
            </a:extLst>
          </p:cNvPr>
          <p:cNvSpPr>
            <a:spLocks noGrp="1"/>
          </p:cNvSpPr>
          <p:nvPr>
            <p:ph type="body" sz="quarter" idx="20"/>
          </p:nvPr>
        </p:nvSpPr>
        <p:spPr/>
        <p:txBody>
          <a:bodyPr vert="horz" wrap="square" lIns="0" tIns="0" rIns="0" bIns="0" rtlCol="0" anchor="ctr">
            <a:spAutoFit/>
          </a:bodyPr>
          <a:lstStyle/>
          <a:p>
            <a:r>
              <a:rPr lang="es-ES" sz="1400" b="0" i="0" strike="noStrike" cap="none" spc="0" baseline="0">
                <a:solidFill>
                  <a:srgbClr val="000000"/>
                </a:solidFill>
                <a:effectLst/>
                <a:latin typeface="Segoe UI Semibold"/>
                <a:ea typeface="Segoe UI Semibold"/>
                <a:cs typeface="Segoe UI Semibold" charset="0"/>
              </a:rPr>
              <a:t>Quiere crear una knowledge base para bots.¿Qué servicio usaría?</a:t>
            </a:r>
          </a:p>
        </p:txBody>
      </p:sp>
      <p:sp>
        <p:nvSpPr>
          <p:cNvPr id="28" name="Text Placeholder 27">
            <a:extLst>
              <a:ext uri="{FF2B5EF4-FFF2-40B4-BE49-F238E27FC236}">
                <a16:creationId xmlns:a16="http://schemas.microsoft.com/office/drawing/2014/main" id="{1EFF2288-62B4-252F-BCF6-0C3ECF886C48}"/>
              </a:ext>
            </a:extLst>
          </p:cNvPr>
          <p:cNvSpPr>
            <a:spLocks noGrp="1"/>
          </p:cNvSpPr>
          <p:nvPr>
            <p:ph type="body" sz="quarter" idx="21"/>
          </p:nvPr>
        </p:nvSpPr>
        <p:spPr>
          <a:xfrm>
            <a:off x="1237265" y="4898755"/>
            <a:ext cx="8775098" cy="725424"/>
          </a:xfrm>
        </p:spPr>
        <p:txBody>
          <a:bodyPr vert="horz" wrap="square" lIns="91440" tIns="0" rIns="0" bIns="0" rtlCol="0">
            <a:spAutoFit/>
          </a:bodyPr>
          <a:lstStyle/>
          <a:p>
            <a:r>
              <a:rPr lang="es-ES" sz="1400" b="0" i="0" strike="noStrike" cap="none" spc="0" baseline="0" dirty="0">
                <a:solidFill>
                  <a:srgbClr val="000000"/>
                </a:solidFill>
                <a:effectLst/>
                <a:latin typeface="Segoe UI"/>
                <a:ea typeface="Segoe UI"/>
                <a:cs typeface="Segoe UI"/>
              </a:rPr>
              <a:t>Reconocimiento del lenguaje conversacional con el servicio Lenguaje de Azure AI</a:t>
            </a:r>
          </a:p>
          <a:p>
            <a:r>
              <a:rPr lang="es-ES" sz="1400" b="0" i="0" strike="noStrike" cap="none" spc="0" baseline="0" dirty="0">
                <a:solidFill>
                  <a:srgbClr val="000000"/>
                </a:solidFill>
                <a:effectLst/>
                <a:latin typeface="Segoe UI"/>
                <a:ea typeface="Segoe UI"/>
                <a:cs typeface="Segoe UI"/>
              </a:rPr>
              <a:t>Respuesta a preguntas con el servicio Lenguaje de Azure AI</a:t>
            </a:r>
          </a:p>
          <a:p>
            <a:r>
              <a:rPr lang="es-ES" sz="1400" b="0" i="0" strike="noStrike" cap="none" spc="0" baseline="0" dirty="0">
                <a:solidFill>
                  <a:srgbClr val="000000"/>
                </a:solidFill>
                <a:effectLst/>
                <a:latin typeface="Segoe UI"/>
                <a:ea typeface="Segoe UI"/>
                <a:cs typeface="Segoe UI"/>
              </a:rPr>
              <a:t>Inteligencia de documentos de Azure AI</a:t>
            </a:r>
          </a:p>
        </p:txBody>
      </p:sp>
      <p:sp>
        <p:nvSpPr>
          <p:cNvPr id="66" name="Oval 65">
            <a:extLst>
              <a:ext uri="{FF2B5EF4-FFF2-40B4-BE49-F238E27FC236}">
                <a16:creationId xmlns:a16="http://schemas.microsoft.com/office/drawing/2014/main" id="{429491CD-C3B2-3837-27C9-4284F8934706}"/>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spc="0" baseline="0">
                <a:solidFill>
                  <a:srgbClr val="000000"/>
                </a:solidFill>
                <a:effectLst/>
                <a:latin typeface="Segoe UI"/>
                <a:ea typeface="Segoe UI"/>
                <a:cs typeface="Segoe UI"/>
              </a:rPr>
              <a:t>1</a:t>
            </a:r>
            <a:endParaRPr kumimoji="0" lang="en-IN" sz="1800" b="1" i="0" u="none" strike="noStrike" cap="none" spc="0" normalizeH="0" baseline="0" noProof="0">
              <a:ln>
                <a:noFill/>
              </a:ln>
              <a:solidFill>
                <a:schemeClr val="tx1"/>
              </a:solidFill>
              <a:effectLst/>
              <a:uLnTx/>
              <a:uFillTx/>
            </a:endParaRPr>
          </a:p>
        </p:txBody>
      </p:sp>
      <p:sp>
        <p:nvSpPr>
          <p:cNvPr id="69" name="Graphic 26">
            <a:extLst>
              <a:ext uri="{FF2B5EF4-FFF2-40B4-BE49-F238E27FC236}">
                <a16:creationId xmlns:a16="http://schemas.microsoft.com/office/drawing/2014/main" id="{9029CAB1-81EC-00C9-4A6E-AFB9F6760A4B}"/>
              </a:ext>
              <a:ext uri="{C183D7F6-B498-43B3-948B-1728B52AA6E4}">
                <adec:decorative xmlns:adec="http://schemas.microsoft.com/office/drawing/2017/decorative" val="1"/>
              </a:ext>
            </a:extLst>
          </p:cNvPr>
          <p:cNvSpPr/>
          <p:nvPr/>
        </p:nvSpPr>
        <p:spPr>
          <a:xfrm>
            <a:off x="1278720" y="254085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67" name="Oval 66">
            <a:extLst>
              <a:ext uri="{FF2B5EF4-FFF2-40B4-BE49-F238E27FC236}">
                <a16:creationId xmlns:a16="http://schemas.microsoft.com/office/drawing/2014/main" id="{07E5A33F-92AC-B572-57F6-ADCC4283268B}"/>
              </a:ext>
              <a:ext uri="{C183D7F6-B498-43B3-948B-1728B52AA6E4}">
                <adec:decorative xmlns:adec="http://schemas.microsoft.com/office/drawing/2017/decorative" val="1"/>
              </a:ext>
            </a:extLst>
          </p:cNvPr>
          <p:cNvSpPr/>
          <p:nvPr/>
        </p:nvSpPr>
        <p:spPr bwMode="auto">
          <a:xfrm>
            <a:off x="722582" y="3042690"/>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spc="0" baseline="0">
                <a:solidFill>
                  <a:srgbClr val="000000"/>
                </a:solidFill>
                <a:effectLst/>
                <a:latin typeface="Segoe UI"/>
                <a:ea typeface="Segoe UI"/>
                <a:cs typeface="Segoe UI"/>
              </a:rPr>
              <a:t>2</a:t>
            </a:r>
            <a:endParaRPr kumimoji="0" lang="en-IN" sz="1800" b="1" i="0" u="none" strike="noStrike" cap="none" spc="0" normalizeH="0" baseline="0" noProof="0">
              <a:ln>
                <a:noFill/>
              </a:ln>
              <a:solidFill>
                <a:schemeClr val="tx1"/>
              </a:solidFill>
              <a:effectLst/>
              <a:uLnTx/>
              <a:uFillTx/>
            </a:endParaRPr>
          </a:p>
        </p:txBody>
      </p:sp>
      <p:sp>
        <p:nvSpPr>
          <p:cNvPr id="70" name="Graphic 26">
            <a:extLst>
              <a:ext uri="{FF2B5EF4-FFF2-40B4-BE49-F238E27FC236}">
                <a16:creationId xmlns:a16="http://schemas.microsoft.com/office/drawing/2014/main" id="{9733884D-F1B0-55B1-F42C-A14A73B5DCD5}"/>
              </a:ext>
              <a:ext uri="{C183D7F6-B498-43B3-948B-1728B52AA6E4}">
                <adec:decorative xmlns:adec="http://schemas.microsoft.com/office/drawing/2017/decorative" val="1"/>
              </a:ext>
            </a:extLst>
          </p:cNvPr>
          <p:cNvSpPr/>
          <p:nvPr/>
        </p:nvSpPr>
        <p:spPr>
          <a:xfrm>
            <a:off x="1278720" y="380381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68" name="Oval 67">
            <a:extLst>
              <a:ext uri="{FF2B5EF4-FFF2-40B4-BE49-F238E27FC236}">
                <a16:creationId xmlns:a16="http://schemas.microsoft.com/office/drawing/2014/main" id="{06A7EC4F-5D7F-5955-2CF0-020BDF17665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spc="0" baseline="0">
                <a:solidFill>
                  <a:srgbClr val="000000"/>
                </a:solidFill>
                <a:effectLst/>
                <a:latin typeface="Segoe UI"/>
                <a:ea typeface="Segoe UI"/>
                <a:cs typeface="Segoe UI"/>
              </a:rPr>
              <a:t>3</a:t>
            </a:r>
            <a:endParaRPr kumimoji="0" lang="en-IN" sz="1800" b="1" i="0" u="none" strike="noStrike" cap="none" spc="0" normalizeH="0" baseline="0" noProof="0">
              <a:ln>
                <a:noFill/>
              </a:ln>
              <a:solidFill>
                <a:schemeClr val="tx1"/>
              </a:solidFill>
              <a:effectLst/>
              <a:uLnTx/>
              <a:uFillTx/>
            </a:endParaRPr>
          </a:p>
        </p:txBody>
      </p:sp>
      <p:sp>
        <p:nvSpPr>
          <p:cNvPr id="71" name="Graphic 26">
            <a:extLst>
              <a:ext uri="{FF2B5EF4-FFF2-40B4-BE49-F238E27FC236}">
                <a16:creationId xmlns:a16="http://schemas.microsoft.com/office/drawing/2014/main" id="{8BE2220C-5BD2-F1B8-A6C6-04D9DD956E94}"/>
              </a:ext>
              <a:ext uri="{C183D7F6-B498-43B3-948B-1728B52AA6E4}">
                <adec:decorative xmlns:adec="http://schemas.microsoft.com/office/drawing/2017/decorative" val="1"/>
              </a:ext>
            </a:extLst>
          </p:cNvPr>
          <p:cNvSpPr/>
          <p:nvPr/>
        </p:nvSpPr>
        <p:spPr>
          <a:xfrm>
            <a:off x="1278720" y="518658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Resumen</a:t>
            </a:r>
          </a:p>
        </p:txBody>
      </p:sp>
      <p:sp>
        <p:nvSpPr>
          <p:cNvPr id="37" name="Text Placeholder 6">
            <a:extLst>
              <a:ext uri="{FF2B5EF4-FFF2-40B4-BE49-F238E27FC236}">
                <a16:creationId xmlns:a16="http://schemas.microsoft.com/office/drawing/2014/main" id="{A2AAE6D1-E44D-C019-9DB3-AA8C26C9952D}"/>
              </a:ext>
            </a:extLst>
          </p:cNvPr>
          <p:cNvSpPr>
            <a:spLocks noGrp="1"/>
          </p:cNvSpPr>
          <p:nvPr>
            <p:ph type="body" sz="quarter" idx="17"/>
          </p:nvPr>
        </p:nvSpPr>
        <p:spPr>
          <a:xfrm>
            <a:off x="4356039" y="1926472"/>
            <a:ext cx="6752228" cy="292388"/>
          </a:xfrm>
        </p:spPr>
        <p:txBody>
          <a:bodyPr wrap="square">
            <a:spAutoFit/>
          </a:bodyPr>
          <a:lstStyle/>
          <a:p>
            <a:r>
              <a:rPr lang="es-ES" sz="1900" b="0" i="0" strike="noStrike" cap="none" spc="0" baseline="0" dirty="0">
                <a:solidFill>
                  <a:srgbClr val="000000"/>
                </a:solidFill>
                <a:effectLst/>
                <a:latin typeface="Segoe UI Semibold"/>
                <a:ea typeface="Segoe UI Semibold"/>
                <a:cs typeface="Segoe UI Semibold" charset="0"/>
              </a:rPr>
              <a:t>Conceptos del procesamiento del lenguaje natural (NLP)</a:t>
            </a:r>
            <a:endParaRPr lang="en-US" sz="1900" dirty="0"/>
          </a:p>
        </p:txBody>
      </p:sp>
      <p:sp>
        <p:nvSpPr>
          <p:cNvPr id="38" name="Text Placeholder 8">
            <a:extLst>
              <a:ext uri="{FF2B5EF4-FFF2-40B4-BE49-F238E27FC236}">
                <a16:creationId xmlns:a16="http://schemas.microsoft.com/office/drawing/2014/main" id="{A1776D6D-C8BD-18D2-C47F-9EE74EEB4DB0}"/>
              </a:ext>
            </a:extLst>
          </p:cNvPr>
          <p:cNvSpPr>
            <a:spLocks noGrp="1"/>
          </p:cNvSpPr>
          <p:nvPr>
            <p:ph type="body" sz="quarter" idx="34"/>
          </p:nvPr>
        </p:nvSpPr>
        <p:spPr>
          <a:xfrm>
            <a:off x="4356040" y="2355573"/>
            <a:ext cx="6337361" cy="1127760"/>
          </a:xfrm>
          <a:noFill/>
        </p:spPr>
        <p:txBody>
          <a:bodyPr wrap="square" lIns="0" tIns="0" rIns="0" bIns="0">
            <a:spAutoFit/>
          </a:bodyPr>
          <a:lstStyle/>
          <a:p>
            <a:pPr marL="285750" indent="-285750" defTabSz="914367">
              <a:spcBef>
                <a:spcPct val="0"/>
              </a:spcBef>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el procesamiento del lenguaje natural?</a:t>
            </a:r>
          </a:p>
          <a:p>
            <a:pPr marL="285750" indent="-285750" defTabSz="914367">
              <a:spcBef>
                <a:spcPct val="0"/>
              </a:spcBef>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la IA de conversación?</a:t>
            </a:r>
          </a:p>
          <a:p>
            <a:pPr marL="285750" indent="-285750" defTabSz="914367">
              <a:spcBef>
                <a:spcPct val="0"/>
              </a:spcBef>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Procesamiento del lenguaje natural e IA conversacional en Azure</a:t>
            </a:r>
          </a:p>
        </p:txBody>
      </p:sp>
      <p:grpSp>
        <p:nvGrpSpPr>
          <p:cNvPr id="2" name="Group 1">
            <a:extLst>
              <a:ext uri="{FF2B5EF4-FFF2-40B4-BE49-F238E27FC236}">
                <a16:creationId xmlns:a16="http://schemas.microsoft.com/office/drawing/2014/main" id="{0CBF5E66-2655-1830-829B-10B2E776716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A17F5E69-3F48-7686-3A73-88E753BE9FA4}"/>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6F5DE63-0443-EB98-5051-F180B355D3B8}"/>
                </a:ext>
              </a:extLst>
            </p:cNvPr>
            <p:cNvPicPr/>
            <p:nvPr/>
          </p:nvPicPr>
          <p:blipFill>
            <a:blip r:embed="rId3"/>
            <a:stretch>
              <a:fillRect/>
            </a:stretch>
          </p:blipFill>
          <p:spPr>
            <a:xfrm>
              <a:off x="5749602" y="2325202"/>
              <a:ext cx="692796" cy="692796"/>
            </a:xfrm>
            <a:prstGeom prst="rect">
              <a:avLst/>
            </a:prstGeom>
            <a:noFill/>
          </p:spPr>
        </p:pic>
      </p:grpSp>
      <p:sp>
        <p:nvSpPr>
          <p:cNvPr id="39" name="Text Placeholder 6">
            <a:extLst>
              <a:ext uri="{FF2B5EF4-FFF2-40B4-BE49-F238E27FC236}">
                <a16:creationId xmlns:a16="http://schemas.microsoft.com/office/drawing/2014/main" id="{42F33AF4-CE7B-36A0-292E-2BFC5E315D99}"/>
              </a:ext>
            </a:extLst>
          </p:cNvPr>
          <p:cNvSpPr txBox="1"/>
          <p:nvPr/>
        </p:nvSpPr>
        <p:spPr>
          <a:xfrm>
            <a:off x="4356038" y="3659844"/>
            <a:ext cx="7632762" cy="2923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900" b="0" i="0" strike="noStrike" cap="none" spc="0" baseline="0" dirty="0">
                <a:solidFill>
                  <a:srgbClr val="000000"/>
                </a:solidFill>
                <a:effectLst/>
                <a:latin typeface="Segoe UI Semibold"/>
                <a:ea typeface="Segoe UI Semibold"/>
                <a:cs typeface="Segoe UI Semibold" charset="0"/>
              </a:rPr>
              <a:t>Funcionalidades de procesamiento del lenguaje natural en Azure</a:t>
            </a:r>
          </a:p>
        </p:txBody>
      </p:sp>
      <p:sp>
        <p:nvSpPr>
          <p:cNvPr id="40" name="TextBox 39">
            <a:extLst>
              <a:ext uri="{FF2B5EF4-FFF2-40B4-BE49-F238E27FC236}">
                <a16:creationId xmlns:a16="http://schemas.microsoft.com/office/drawing/2014/main" id="{EB587FBB-F787-8AD2-5B74-5F6BE3340892}"/>
              </a:ext>
            </a:extLst>
          </p:cNvPr>
          <p:cNvSpPr txBox="1"/>
          <p:nvPr/>
        </p:nvSpPr>
        <p:spPr>
          <a:xfrm>
            <a:off x="4356039" y="4087001"/>
            <a:ext cx="5364224" cy="1524000"/>
          </a:xfrm>
          <a:prstGeom prst="rect">
            <a:avLst/>
          </a:prstGeom>
          <a:noFill/>
        </p:spPr>
        <p:txBody>
          <a:bodyPr wrap="square" lIns="0" tIns="0" rIns="0" bIns="0">
            <a:spAutoFit/>
          </a:bodyPr>
          <a:lstStyle/>
          <a:p>
            <a:pPr marL="231775" indent="-231775">
              <a:spcAft>
                <a:spcPts val="600"/>
              </a:spcAft>
              <a:buSzPct val="9000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Análisis de texto</a:t>
            </a:r>
          </a:p>
          <a:p>
            <a:pPr marL="231775" indent="-231775">
              <a:spcAft>
                <a:spcPts val="600"/>
              </a:spcAft>
              <a:buSzPct val="9000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Reconocimiento y síntesis de voz</a:t>
            </a:r>
          </a:p>
          <a:p>
            <a:pPr marL="231775" indent="-231775">
              <a:spcAft>
                <a:spcPts val="600"/>
              </a:spcAft>
              <a:buSzPct val="9000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Reconocimiento del lenguaje conversacional</a:t>
            </a:r>
          </a:p>
          <a:p>
            <a:pPr marL="231775" indent="-231775">
              <a:spcAft>
                <a:spcPts val="600"/>
              </a:spcAft>
              <a:buSzPct val="9000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Respuesta a preguntas</a:t>
            </a:r>
          </a:p>
          <a:p>
            <a:pPr marL="231775" indent="-231775">
              <a:spcAft>
                <a:spcPts val="600"/>
              </a:spcAft>
              <a:buSzPct val="90000"/>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Azure Bot </a:t>
            </a:r>
            <a:r>
              <a:rPr lang="es-ES" sz="1600" b="0" i="0" strike="noStrike" cap="none" spc="0" baseline="0" dirty="0" err="1">
                <a:solidFill>
                  <a:srgbClr val="000000"/>
                </a:solidFill>
                <a:effectLst/>
                <a:latin typeface="Segoe UI"/>
                <a:ea typeface="Segoe UI"/>
                <a:cs typeface="Segoe UI"/>
              </a:rPr>
              <a:t>Service</a:t>
            </a:r>
            <a:endParaRPr lang="es-ES" sz="1600" b="0" i="0" strike="noStrike" cap="none" spc="0" baseline="0" dirty="0">
              <a:solidFill>
                <a:srgbClr val="000000"/>
              </a:solidFill>
              <a:effectLst/>
              <a:latin typeface="Segoe UI"/>
              <a:ea typeface="Segoe UI"/>
              <a:cs typeface="Segoe UI"/>
            </a:endParaRP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Referencias</a:t>
            </a:r>
          </a:p>
        </p:txBody>
      </p:sp>
      <p:sp>
        <p:nvSpPr>
          <p:cNvPr id="3" name="Oval 2">
            <a:extLst>
              <a:ext uri="{FF2B5EF4-FFF2-40B4-BE49-F238E27FC236}">
                <a16:creationId xmlns:a16="http://schemas.microsoft.com/office/drawing/2014/main" id="{28DB51EB-FFC4-B700-5863-DA665A78B2E8}"/>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8A6E3D5-8219-859E-F259-EFAABF710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7" name="TextBox 6">
            <a:extLst>
              <a:ext uri="{FF2B5EF4-FFF2-40B4-BE49-F238E27FC236}">
                <a16:creationId xmlns:a16="http://schemas.microsoft.com/office/drawing/2014/main" id="{0F609151-DAAF-E11E-4C7C-E498D45B5572}"/>
              </a:ext>
            </a:extLst>
          </p:cNvPr>
          <p:cNvSpPr txBox="1"/>
          <p:nvPr/>
        </p:nvSpPr>
        <p:spPr>
          <a:xfrm>
            <a:off x="756443" y="1579878"/>
            <a:ext cx="5830623" cy="3693319"/>
          </a:xfrm>
          <a:prstGeom prst="rect">
            <a:avLst/>
          </a:prstGeom>
          <a:noFill/>
        </p:spPr>
        <p:txBody>
          <a:bodyPr wrap="square" lIns="0" tIns="0" rIns="0" bIns="0" rtlCol="0">
            <a:spAutoFit/>
          </a:bodyPr>
          <a:lstStyle/>
          <a:p>
            <a:pPr algn="l"/>
            <a:r>
              <a:rPr lang="es-ES" sz="2000" b="0" i="0" strike="noStrike" cap="none" spc="0" baseline="0" dirty="0">
                <a:solidFill>
                  <a:srgbClr val="000000"/>
                </a:solidFill>
                <a:effectLst/>
                <a:latin typeface="Segoe UI"/>
                <a:ea typeface="Segoe UI"/>
                <a:cs typeface="Segoe UI"/>
              </a:rPr>
              <a:t>Obtenga más información sobre:</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del análisis de texto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con el servicio de lenguaje</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 la respuesta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a preguntas con el servicio de lenguaje</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del reconocimiento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del lenguaje conversacional</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 Voz de Azure AI</a:t>
            </a:r>
          </a:p>
          <a:p>
            <a:pPr algn="l"/>
            <a:endParaRPr lang="en-US" sz="2000" dirty="0"/>
          </a:p>
          <a:p>
            <a:r>
              <a:rPr lang="es-ES" sz="2000" b="0" i="0" strike="noStrike" cap="none" spc="0" baseline="0" dirty="0">
                <a:solidFill>
                  <a:srgbClr val="000000"/>
                </a:solidFill>
                <a:effectLst/>
                <a:latin typeface="Segoe UI"/>
                <a:ea typeface="Segoe UI"/>
                <a:cs typeface="Segoe UI"/>
              </a:rPr>
              <a:t>A través del contenido de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hlinkClick r:id="rId5"/>
              </a:rPr>
              <a:t>Aspectos básicos de Microsoft Azure AI: Procesamiento del lenguaje natural: Formación | Microsoft </a:t>
            </a:r>
            <a:r>
              <a:rPr lang="es-ES" sz="2000" b="0" i="0" strike="noStrike" cap="none" spc="0" baseline="0" dirty="0" err="1">
                <a:solidFill>
                  <a:srgbClr val="000000"/>
                </a:solidFill>
                <a:effectLst/>
                <a:latin typeface="Segoe UI"/>
                <a:ea typeface="Segoe UI"/>
                <a:cs typeface="Segoe UI"/>
                <a:hlinkClick r:id="rId5"/>
              </a:rPr>
              <a:t>Learn</a:t>
            </a:r>
            <a:endParaRPr lang="en-US" sz="2000" dirty="0"/>
          </a:p>
        </p:txBody>
      </p:sp>
    </p:spTree>
    <p:extLst>
      <p:ext uri="{BB962C8B-B14F-4D97-AF65-F5344CB8AC3E}">
        <p14:creationId xmlns:p14="http://schemas.microsoft.com/office/powerpoint/2010/main" val="3398430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s-ES" sz="3200" b="0" i="0" strike="noStrike" cap="none" spc="0" baseline="0" dirty="0">
                <a:solidFill>
                  <a:srgbClr val="000000"/>
                </a:solidFill>
                <a:effectLst/>
                <a:latin typeface="Segoe UI Semibold"/>
                <a:ea typeface="Segoe UI Semibold"/>
                <a:cs typeface="Segoe UI Semibold" charset="0"/>
              </a:rPr>
              <a:t>Programa</a:t>
            </a:r>
          </a:p>
        </p:txBody>
      </p:sp>
      <p:sp>
        <p:nvSpPr>
          <p:cNvPr id="8" name="Text Placeholder 7">
            <a:extLst>
              <a:ext uri="{FF2B5EF4-FFF2-40B4-BE49-F238E27FC236}">
                <a16:creationId xmlns:a16="http://schemas.microsoft.com/office/drawing/2014/main" id="{E7F41EB0-FB83-7DE9-BBB3-F99624014F01}"/>
              </a:ext>
            </a:extLst>
          </p:cNvPr>
          <p:cNvSpPr>
            <a:spLocks noGrp="1"/>
          </p:cNvSpPr>
          <p:nvPr>
            <p:ph type="body" sz="quarter" idx="15"/>
          </p:nvPr>
        </p:nvSpPr>
        <p:spPr>
          <a:xfrm>
            <a:off x="586389" y="1818177"/>
            <a:ext cx="8435063" cy="1066800"/>
          </a:xfrm>
        </p:spPr>
        <p:txBody>
          <a:bodyPr vert="horz" wrap="square" lIns="0" tIns="0" rIns="0" bIns="0" rtlCol="0">
            <a:spAutoFit/>
          </a:bodyPr>
          <a:lstStyle/>
          <a:p>
            <a:pPr marL="339725" lvl="1" indent="-339725">
              <a:spcBef>
                <a:spcPct val="0"/>
              </a:spcBef>
              <a:spcAft>
                <a:spcPts val="1200"/>
              </a:spcAft>
            </a:pPr>
            <a:r>
              <a:rPr lang="es-ES" sz="2000" b="0" i="0" strike="noStrike" cap="none" spc="0" baseline="0" dirty="0">
                <a:solidFill>
                  <a:srgbClr val="000000"/>
                </a:solidFill>
                <a:effectLst/>
                <a:latin typeface="Segoe UI"/>
                <a:ea typeface="Segoe UI"/>
                <a:cs typeface="Segoe UI"/>
              </a:rPr>
              <a:t>Conceptos del procesamiento del lenguaje natural (NLP)</a:t>
            </a:r>
          </a:p>
          <a:p>
            <a:pPr marL="339725" lvl="1" indent="-339725">
              <a:spcBef>
                <a:spcPct val="0"/>
              </a:spcBef>
              <a:spcAft>
                <a:spcPts val="1200"/>
              </a:spcAft>
            </a:pPr>
            <a:r>
              <a:rPr lang="es-ES" sz="2000" b="0" i="0" strike="noStrike" cap="none" spc="0" baseline="0" dirty="0">
                <a:solidFill>
                  <a:srgbClr val="000000"/>
                </a:solidFill>
                <a:effectLst/>
                <a:latin typeface="Segoe UI"/>
                <a:ea typeface="Segoe UI"/>
                <a:cs typeface="Segoe UI"/>
              </a:rPr>
              <a:t>Funcionalidades de procesamiento del lenguaje natural en Azure</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79593F-BD06-734C-B0AD-80474CBB00AE}"/>
              </a:ext>
            </a:extLst>
          </p:cNvPr>
          <p:cNvSpPr>
            <a:spLocks noGrp="1"/>
          </p:cNvSpPr>
          <p:nvPr>
            <p:ph type="title"/>
          </p:nvPr>
        </p:nvSpPr>
        <p:spPr/>
        <p:txBody>
          <a:bodyPr/>
          <a:lstStyle/>
          <a:p>
            <a:r>
              <a:rPr lang="es-ES" sz="2000" b="0" i="0" strike="noStrike" cap="none" spc="0" baseline="0" dirty="0">
                <a:solidFill>
                  <a:srgbClr val="FFFFFF"/>
                </a:solidFill>
                <a:effectLst/>
                <a:latin typeface="Segoe UI Semibold"/>
                <a:ea typeface="Segoe UI Semibold"/>
                <a:cs typeface="Segoe UI Semibold" charset="0"/>
              </a:rPr>
              <a:t>Diapositiva de cierre</a:t>
            </a:r>
            <a:endParaRPr lang="en-IN" dirty="0"/>
          </a:p>
        </p:txBody>
      </p:sp>
    </p:spTree>
    <p:extLst>
      <p:ext uri="{BB962C8B-B14F-4D97-AF65-F5344CB8AC3E}">
        <p14:creationId xmlns:p14="http://schemas.microsoft.com/office/powerpoint/2010/main" val="606170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Objetivos de aprendizaje</a:t>
            </a:r>
          </a:p>
        </p:txBody>
      </p:sp>
      <p:sp>
        <p:nvSpPr>
          <p:cNvPr id="2" name="Text Placeholder 2">
            <a:extLst>
              <a:ext uri="{FF2B5EF4-FFF2-40B4-BE49-F238E27FC236}">
                <a16:creationId xmlns:a16="http://schemas.microsoft.com/office/drawing/2014/main" id="{D0E04FB3-AD7F-A605-A9D9-C305AA3329E5}"/>
              </a:ext>
            </a:extLst>
          </p:cNvPr>
          <p:cNvSpPr txBox="1"/>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1800" b="0" i="0" strike="noStrike" cap="none" spc="0" baseline="0" dirty="0">
                <a:solidFill>
                  <a:srgbClr val="000000"/>
                </a:solidFill>
                <a:effectLst/>
                <a:latin typeface="Segoe UI"/>
                <a:ea typeface="Segoe UI"/>
                <a:cs typeface="Segoe UI"/>
              </a:rPr>
              <a:t>Tras finalizar este módulo, podrá:</a:t>
            </a:r>
          </a:p>
        </p:txBody>
      </p:sp>
      <p:sp>
        <p:nvSpPr>
          <p:cNvPr id="80" name="Oval 79">
            <a:extLst>
              <a:ext uri="{FF2B5EF4-FFF2-40B4-BE49-F238E27FC236}">
                <a16:creationId xmlns:a16="http://schemas.microsoft.com/office/drawing/2014/main" id="{71DB8D22-926F-853E-F0C8-764493609A16}"/>
              </a:ext>
            </a:extLst>
          </p:cNvPr>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64008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Reconocer cuándo se puede usar el procesamiento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del lenguaje natural y la IA conversacional.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FB9D4D78-EC2D-5052-0537-EF8AA477E116}"/>
              </a:ext>
            </a:extLst>
          </p:cNvPr>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707277"/>
            <a:ext cx="6094140" cy="64008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Identificar los servicios de Azure AI que incluyen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el procesamiento de lenguaje natural.</a:t>
            </a:r>
          </a:p>
        </p:txBody>
      </p:sp>
      <p:sp>
        <p:nvSpPr>
          <p:cNvPr id="101" name="Oval 100">
            <a:extLst>
              <a:ext uri="{FF2B5EF4-FFF2-40B4-BE49-F238E27FC236}">
                <a16:creationId xmlns:a16="http://schemas.microsoft.com/office/drawing/2014/main" id="{E06C7E83-F806-C0D7-C7A7-6090B76A8795}"/>
              </a:ext>
            </a:extLst>
          </p:cNvPr>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3</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3439"/>
            <a:ext cx="7296615" cy="36576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Usar el análisis de texto para sus propios objetivos.</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54243"/>
            <a:ext cx="6345239" cy="1645920"/>
          </a:xfrm>
        </p:spPr>
        <p:txBody>
          <a:bodyPr/>
          <a:lstStyle/>
          <a:p>
            <a:r>
              <a:rPr lang="es-ES" sz="3600" b="0" i="0" strike="noStrike" cap="none" spc="-50" baseline="0" dirty="0">
                <a:solidFill>
                  <a:srgbClr val="000000"/>
                </a:solidFill>
                <a:effectLst/>
                <a:latin typeface="Segoe UI"/>
                <a:ea typeface="Segoe UI"/>
                <a:cs typeface="Segoe UI"/>
              </a:rPr>
              <a:t>Conceptos del procesamiento del lenguaje natural</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descr="Arrow indicating preprocessing from raw text to tokenization">
            <a:extLst>
              <a:ext uri="{FF2B5EF4-FFF2-40B4-BE49-F238E27FC236}">
                <a16:creationId xmlns:a16="http://schemas.microsoft.com/office/drawing/2014/main" id="{F1775865-3559-29EC-60B4-7F4367FD8239}"/>
              </a:ext>
              <a:ext uri="{C183D7F6-B498-43B3-948B-1728B52AA6E4}">
                <adec:decorative xmlns:adec="http://schemas.microsoft.com/office/drawing/2017/decorative" val="0"/>
              </a:ext>
            </a:extLst>
          </p:cNvPr>
          <p:cNvSpPr/>
          <p:nvPr/>
        </p:nvSpPr>
        <p:spPr bwMode="auto">
          <a:xfrm>
            <a:off x="2222488" y="3269701"/>
            <a:ext cx="1671609" cy="838553"/>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¿Qué es el procesamiento del lenguaje natural?</a:t>
            </a:r>
          </a:p>
        </p:txBody>
      </p:sp>
      <p:grpSp>
        <p:nvGrpSpPr>
          <p:cNvPr id="3" name="Group 2" descr="An image showing how raw text is preprocessed through tokenization and used to train language models. These language models can be used for a variety of tasks from opinion mining to conversational AI.">
            <a:extLst>
              <a:ext uri="{FF2B5EF4-FFF2-40B4-BE49-F238E27FC236}">
                <a16:creationId xmlns:a16="http://schemas.microsoft.com/office/drawing/2014/main" id="{2B683711-3896-CC7E-B407-CD951965E300}"/>
              </a:ext>
            </a:extLst>
          </p:cNvPr>
          <p:cNvGrpSpPr/>
          <p:nvPr/>
        </p:nvGrpSpPr>
        <p:grpSpPr>
          <a:xfrm>
            <a:off x="371128" y="1253138"/>
            <a:ext cx="11109318" cy="5005895"/>
            <a:chOff x="371128" y="1253138"/>
            <a:chExt cx="11109318" cy="5005895"/>
          </a:xfrm>
        </p:grpSpPr>
        <p:grpSp>
          <p:nvGrpSpPr>
            <p:cNvPr id="22" name="Group 21" descr="Icon depicting raw text">
              <a:extLst>
                <a:ext uri="{FF2B5EF4-FFF2-40B4-BE49-F238E27FC236}">
                  <a16:creationId xmlns:a16="http://schemas.microsoft.com/office/drawing/2014/main" id="{CB764A40-2EB9-FD85-DC65-7131A6C687A8}"/>
                </a:ext>
              </a:extLst>
            </p:cNvPr>
            <p:cNvGrpSpPr/>
            <p:nvPr/>
          </p:nvGrpSpPr>
          <p:grpSpPr>
            <a:xfrm>
              <a:off x="371128" y="2496019"/>
              <a:ext cx="1989039" cy="2194472"/>
              <a:chOff x="444280" y="1428133"/>
              <a:chExt cx="1989039" cy="2194472"/>
            </a:xfrm>
          </p:grpSpPr>
          <p:grpSp>
            <p:nvGrpSpPr>
              <p:cNvPr id="9" name="Group 8">
                <a:extLst>
                  <a:ext uri="{FF2B5EF4-FFF2-40B4-BE49-F238E27FC236}">
                    <a16:creationId xmlns:a16="http://schemas.microsoft.com/office/drawing/2014/main" id="{7E5CE0BA-9F4A-5CBB-5CBA-E05629F9E04B}"/>
                  </a:ext>
                </a:extLst>
              </p:cNvPr>
              <p:cNvGrpSpPr/>
              <p:nvPr/>
            </p:nvGrpSpPr>
            <p:grpSpPr>
              <a:xfrm>
                <a:off x="883919" y="1428133"/>
                <a:ext cx="1549400" cy="1549400"/>
                <a:chOff x="883919" y="1428133"/>
                <a:chExt cx="1549400" cy="1549400"/>
              </a:xfrm>
            </p:grpSpPr>
            <p:sp>
              <p:nvSpPr>
                <p:cNvPr id="6" name="Rectangle 5">
                  <a:extLst>
                    <a:ext uri="{FF2B5EF4-FFF2-40B4-BE49-F238E27FC236}">
                      <a16:creationId xmlns:a16="http://schemas.microsoft.com/office/drawing/2014/main" id="{F52E99D2-C2CC-FFEF-6888-DA2A14539CBF}"/>
                    </a:ext>
                  </a:extLst>
                </p:cNvPr>
                <p:cNvSpPr/>
                <p:nvPr/>
              </p:nvSpPr>
              <p:spPr bwMode="auto">
                <a:xfrm>
                  <a:off x="1170432" y="1931213"/>
                  <a:ext cx="965606" cy="885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Document outline">
                  <a:extLst>
                    <a:ext uri="{FF2B5EF4-FFF2-40B4-BE49-F238E27FC236}">
                      <a16:creationId xmlns:a16="http://schemas.microsoft.com/office/drawing/2014/main" id="{192BF3F7-D7BA-850E-9C4F-27C4921D5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13" name="Group 12">
                <a:extLst>
                  <a:ext uri="{FF2B5EF4-FFF2-40B4-BE49-F238E27FC236}">
                    <a16:creationId xmlns:a16="http://schemas.microsoft.com/office/drawing/2014/main" id="{222BAC2A-2F98-0BD9-9322-0DCA16949CC6}"/>
                  </a:ext>
                </a:extLst>
              </p:cNvPr>
              <p:cNvGrpSpPr/>
              <p:nvPr/>
            </p:nvGrpSpPr>
            <p:grpSpPr>
              <a:xfrm>
                <a:off x="628742" y="1722731"/>
                <a:ext cx="1549400" cy="1549400"/>
                <a:chOff x="883919" y="1428133"/>
                <a:chExt cx="1549400" cy="1549400"/>
              </a:xfrm>
            </p:grpSpPr>
            <p:sp>
              <p:nvSpPr>
                <p:cNvPr id="14" name="Rectangle 13">
                  <a:extLst>
                    <a:ext uri="{FF2B5EF4-FFF2-40B4-BE49-F238E27FC236}">
                      <a16:creationId xmlns:a16="http://schemas.microsoft.com/office/drawing/2014/main" id="{DF00EC49-190D-BE03-460D-65ADAB39CC85}"/>
                    </a:ext>
                  </a:extLst>
                </p:cNvPr>
                <p:cNvSpPr/>
                <p:nvPr/>
              </p:nvSpPr>
              <p:spPr bwMode="auto">
                <a:xfrm>
                  <a:off x="1170432" y="1563463"/>
                  <a:ext cx="965606" cy="1252889"/>
                </a:xfrm>
                <a:custGeom>
                  <a:avLst/>
                  <a:gdLst>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ocument outline">
                  <a:extLst>
                    <a:ext uri="{FF2B5EF4-FFF2-40B4-BE49-F238E27FC236}">
                      <a16:creationId xmlns:a16="http://schemas.microsoft.com/office/drawing/2014/main" id="{76F338F7-EC5C-DE08-779B-C019FE3A1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17" name="Group 16">
                <a:extLst>
                  <a:ext uri="{FF2B5EF4-FFF2-40B4-BE49-F238E27FC236}">
                    <a16:creationId xmlns:a16="http://schemas.microsoft.com/office/drawing/2014/main" id="{4862B69B-C373-F31E-C060-3C55963BA34D}"/>
                  </a:ext>
                </a:extLst>
              </p:cNvPr>
              <p:cNvGrpSpPr/>
              <p:nvPr/>
            </p:nvGrpSpPr>
            <p:grpSpPr>
              <a:xfrm>
                <a:off x="444280" y="2073205"/>
                <a:ext cx="1549400" cy="1549400"/>
                <a:chOff x="883919" y="1428133"/>
                <a:chExt cx="1549400" cy="1549400"/>
              </a:xfrm>
            </p:grpSpPr>
            <p:sp>
              <p:nvSpPr>
                <p:cNvPr id="18" name="Rectangle 13">
                  <a:extLst>
                    <a:ext uri="{FF2B5EF4-FFF2-40B4-BE49-F238E27FC236}">
                      <a16:creationId xmlns:a16="http://schemas.microsoft.com/office/drawing/2014/main" id="{6FBC24BF-731B-F2F4-07CA-085D07416B78}"/>
                    </a:ext>
                  </a:extLst>
                </p:cNvPr>
                <p:cNvSpPr/>
                <p:nvPr/>
              </p:nvSpPr>
              <p:spPr bwMode="auto">
                <a:xfrm>
                  <a:off x="1170432" y="1563463"/>
                  <a:ext cx="965606" cy="1252889"/>
                </a:xfrm>
                <a:custGeom>
                  <a:avLst/>
                  <a:gdLst>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Document outline">
                  <a:extLst>
                    <a:ext uri="{FF2B5EF4-FFF2-40B4-BE49-F238E27FC236}">
                      <a16:creationId xmlns:a16="http://schemas.microsoft.com/office/drawing/2014/main" id="{458C8EF9-2E91-0CA6-D52E-9FF20E3D2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sp>
          <p:nvSpPr>
            <p:cNvPr id="27" name="TextBox 26">
              <a:extLst>
                <a:ext uri="{FF2B5EF4-FFF2-40B4-BE49-F238E27FC236}">
                  <a16:creationId xmlns:a16="http://schemas.microsoft.com/office/drawing/2014/main" id="{F1E0ECD8-F0DC-94BB-9D52-AD6EE0EEE39C}"/>
                </a:ext>
              </a:extLst>
            </p:cNvPr>
            <p:cNvSpPr txBox="1"/>
            <p:nvPr/>
          </p:nvSpPr>
          <p:spPr>
            <a:xfrm>
              <a:off x="789048" y="4634615"/>
              <a:ext cx="1270348" cy="200055"/>
            </a:xfrm>
            <a:prstGeom prst="rect">
              <a:avLst/>
            </a:prstGeom>
            <a:noFill/>
          </p:spPr>
          <p:txBody>
            <a:bodyPr wrap="none" lIns="0" tIns="0" rIns="0" bIns="0" rtlCol="0">
              <a:spAutoFit/>
            </a:bodyPr>
            <a:lstStyle/>
            <a:p>
              <a:pPr algn="l"/>
              <a:r>
                <a:rPr lang="es-ES" sz="1300" b="0" i="0" strike="noStrike" cap="none" spc="0" baseline="0" dirty="0">
                  <a:solidFill>
                    <a:srgbClr val="000000"/>
                  </a:solidFill>
                  <a:effectLst/>
                  <a:latin typeface="Segoe UI"/>
                  <a:ea typeface="Segoe UI"/>
                  <a:cs typeface="Segoe UI"/>
                </a:rPr>
                <a:t>Texto sin formato</a:t>
              </a:r>
            </a:p>
          </p:txBody>
        </p:sp>
        <p:pic>
          <p:nvPicPr>
            <p:cNvPr id="32" name="Graphic 31" descr="Gears outline">
              <a:extLst>
                <a:ext uri="{FF2B5EF4-FFF2-40B4-BE49-F238E27FC236}">
                  <a16:creationId xmlns:a16="http://schemas.microsoft.com/office/drawing/2014/main" id="{D8D43228-82EE-A4A5-0AD2-78D51BD7CA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0355" y="2516834"/>
              <a:ext cx="1082657" cy="1082657"/>
            </a:xfrm>
            <a:prstGeom prst="rect">
              <a:avLst/>
            </a:prstGeom>
          </p:spPr>
        </p:pic>
        <p:sp>
          <p:nvSpPr>
            <p:cNvPr id="23" name="Arrow: Right 22" descr="Arrow indicating preprocessing from raw text to tokenization">
              <a:extLst>
                <a:ext uri="{FF2B5EF4-FFF2-40B4-BE49-F238E27FC236}">
                  <a16:creationId xmlns:a16="http://schemas.microsoft.com/office/drawing/2014/main" id="{3D0C2401-31EF-2F7E-D486-CD6FF377212E}"/>
                </a:ext>
                <a:ext uri="{C183D7F6-B498-43B3-948B-1728B52AA6E4}">
                  <adec:decorative xmlns:adec="http://schemas.microsoft.com/office/drawing/2017/decorative" val="0"/>
                </a:ext>
              </a:extLst>
            </p:cNvPr>
            <p:cNvSpPr/>
            <p:nvPr/>
          </p:nvSpPr>
          <p:spPr bwMode="auto">
            <a:xfrm>
              <a:off x="4736985" y="3269920"/>
              <a:ext cx="1671609" cy="838553"/>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425A1939-93A4-E542-6C9B-FBBE18DDC4AC}"/>
                </a:ext>
              </a:extLst>
            </p:cNvPr>
            <p:cNvSpPr txBox="1"/>
            <p:nvPr/>
          </p:nvSpPr>
          <p:spPr>
            <a:xfrm>
              <a:off x="3817420" y="2667506"/>
              <a:ext cx="938077" cy="200055"/>
            </a:xfrm>
            <a:prstGeom prst="rect">
              <a:avLst/>
            </a:prstGeom>
            <a:noFill/>
          </p:spPr>
          <p:txBody>
            <a:bodyPr wrap="none" lIns="0" tIns="0" rIns="0" bIns="0" rtlCol="0">
              <a:spAutoFit/>
            </a:bodyPr>
            <a:lstStyle/>
            <a:p>
              <a:pPr algn="l"/>
              <a:r>
                <a:rPr lang="es-ES" sz="1300" b="0" i="0" strike="noStrike" cap="none" spc="0" baseline="0" dirty="0" err="1">
                  <a:solidFill>
                    <a:srgbClr val="000000"/>
                  </a:solidFill>
                  <a:effectLst/>
                  <a:latin typeface="Segoe UI"/>
                  <a:ea typeface="Segoe UI"/>
                  <a:cs typeface="Segoe UI"/>
                </a:rPr>
                <a:t>Tokenización</a:t>
              </a:r>
              <a:endParaRPr lang="es-ES" sz="1300" b="0" i="0" strike="noStrike" cap="none" spc="0" baseline="0" dirty="0">
                <a:solidFill>
                  <a:srgbClr val="000000"/>
                </a:solidFill>
                <a:effectLst/>
                <a:latin typeface="Segoe UI"/>
                <a:ea typeface="Segoe UI"/>
                <a:cs typeface="Segoe UI"/>
              </a:endParaRPr>
            </a:p>
          </p:txBody>
        </p:sp>
        <p:sp>
          <p:nvSpPr>
            <p:cNvPr id="25" name="TextBox 24">
              <a:extLst>
                <a:ext uri="{FF2B5EF4-FFF2-40B4-BE49-F238E27FC236}">
                  <a16:creationId xmlns:a16="http://schemas.microsoft.com/office/drawing/2014/main" id="{B85DC534-0E14-15CC-2B90-35D930B738DC}"/>
                </a:ext>
              </a:extLst>
            </p:cNvPr>
            <p:cNvSpPr txBox="1"/>
            <p:nvPr/>
          </p:nvSpPr>
          <p:spPr>
            <a:xfrm>
              <a:off x="3898440" y="3033617"/>
              <a:ext cx="831959" cy="1508105"/>
            </a:xfrm>
            <a:prstGeom prst="rect">
              <a:avLst/>
            </a:prstGeom>
            <a:noFill/>
          </p:spPr>
          <p:txBody>
            <a:bodyPr wrap="none" lIns="0" tIns="0" rIns="0" bIns="0" rtlCol="0">
              <a:spAutoFit/>
            </a:bodyPr>
            <a:lstStyle/>
            <a:p>
              <a:pPr algn="l"/>
              <a:r>
                <a:rPr lang="en-US" sz="1400" dirty="0">
                  <a:solidFill>
                    <a:schemeClr val="accent1"/>
                  </a:solidFill>
                </a:rPr>
                <a:t>{</a:t>
              </a:r>
            </a:p>
            <a:p>
              <a:pPr algn="l"/>
              <a:r>
                <a:rPr lang="es-ES" sz="1400" b="0" i="0" strike="noStrike" cap="none" spc="0" baseline="0" dirty="0">
                  <a:solidFill>
                    <a:srgbClr val="702573"/>
                  </a:solidFill>
                  <a:effectLst/>
                  <a:latin typeface="Segoe UI"/>
                  <a:ea typeface="Segoe UI"/>
                  <a:cs typeface="Segoe UI"/>
                </a:rPr>
                <a:t>1: a</a:t>
              </a:r>
            </a:p>
            <a:p>
              <a:pPr algn="l"/>
              <a:r>
                <a:rPr lang="es-ES" sz="1400" b="0" i="0" strike="noStrike" cap="none" spc="0" baseline="0" dirty="0">
                  <a:solidFill>
                    <a:srgbClr val="702573"/>
                  </a:solidFill>
                  <a:effectLst/>
                  <a:latin typeface="Segoe UI"/>
                  <a:ea typeface="Segoe UI"/>
                  <a:cs typeface="Segoe UI"/>
                </a:rPr>
                <a:t>2: </a:t>
              </a:r>
              <a:r>
                <a:rPr lang="es-ES" sz="1400" b="0" i="0" strike="noStrike" cap="none" spc="0" baseline="0" dirty="0" err="1">
                  <a:solidFill>
                    <a:srgbClr val="702573"/>
                  </a:solidFill>
                  <a:effectLst/>
                  <a:latin typeface="Segoe UI"/>
                  <a:ea typeface="Segoe UI"/>
                  <a:cs typeface="Segoe UI"/>
                </a:rPr>
                <a:t>boat</a:t>
              </a:r>
              <a:endParaRPr lang="es-ES" sz="1400" b="0" i="0" strike="noStrike" cap="none" spc="0" baseline="0" dirty="0">
                <a:solidFill>
                  <a:srgbClr val="702573"/>
                </a:solidFill>
                <a:effectLst/>
                <a:latin typeface="Segoe UI"/>
                <a:ea typeface="Segoe UI"/>
                <a:cs typeface="Segoe UI"/>
              </a:endParaRPr>
            </a:p>
            <a:p>
              <a:pPr algn="l"/>
              <a:r>
                <a:rPr lang="es-ES" sz="1400" b="0" i="0" strike="noStrike" cap="none" spc="0" baseline="0" dirty="0">
                  <a:solidFill>
                    <a:srgbClr val="702573"/>
                  </a:solidFill>
                  <a:effectLst/>
                  <a:latin typeface="Segoe UI"/>
                  <a:ea typeface="Segoe UI"/>
                  <a:cs typeface="Segoe UI"/>
                </a:rPr>
                <a:t>3: canal</a:t>
              </a:r>
            </a:p>
            <a:p>
              <a:pPr algn="l"/>
              <a:r>
                <a:rPr lang="es-ES" sz="1400" b="0" i="0" strike="noStrike" cap="none" spc="0" baseline="0" dirty="0">
                  <a:solidFill>
                    <a:srgbClr val="702573"/>
                  </a:solidFill>
                  <a:effectLst/>
                  <a:latin typeface="Segoe UI"/>
                  <a:ea typeface="Segoe UI"/>
                  <a:cs typeface="Segoe UI"/>
                </a:rPr>
                <a:t>4: </a:t>
              </a:r>
              <a:r>
                <a:rPr lang="es-ES" sz="1400" b="0" i="0" strike="noStrike" cap="none" spc="0" baseline="0" dirty="0" err="1">
                  <a:solidFill>
                    <a:srgbClr val="702573"/>
                  </a:solidFill>
                  <a:effectLst/>
                  <a:latin typeface="Segoe UI"/>
                  <a:ea typeface="Segoe UI"/>
                  <a:cs typeface="Segoe UI"/>
                </a:rPr>
                <a:t>dangled</a:t>
              </a:r>
              <a:endParaRPr lang="es-ES" sz="1400" b="0" i="0" strike="noStrike" cap="none" spc="0" baseline="0" dirty="0">
                <a:solidFill>
                  <a:srgbClr val="702573"/>
                </a:solidFill>
                <a:effectLst/>
                <a:latin typeface="Segoe UI"/>
                <a:ea typeface="Segoe UI"/>
                <a:cs typeface="Segoe UI"/>
              </a:endParaRPr>
            </a:p>
            <a:p>
              <a:pPr algn="l"/>
              <a:r>
                <a:rPr lang="es-ES" sz="1400" b="0" i="0" strike="noStrike" cap="none" spc="0" baseline="0" dirty="0">
                  <a:solidFill>
                    <a:srgbClr val="702573"/>
                  </a:solidFill>
                  <a:effectLst/>
                  <a:latin typeface="Segoe UI"/>
                  <a:ea typeface="Segoe UI"/>
                  <a:cs typeface="Segoe UI"/>
                </a:rPr>
                <a:t>n: …</a:t>
              </a:r>
            </a:p>
            <a:p>
              <a:pPr algn="l"/>
              <a:r>
                <a:rPr lang="en-US" sz="1400" dirty="0">
                  <a:solidFill>
                    <a:schemeClr val="accent1"/>
                  </a:solidFill>
                </a:rPr>
                <a:t>}</a:t>
              </a:r>
            </a:p>
          </p:txBody>
        </p:sp>
        <p:sp>
          <p:nvSpPr>
            <p:cNvPr id="36" name="TextBox 35">
              <a:extLst>
                <a:ext uri="{FF2B5EF4-FFF2-40B4-BE49-F238E27FC236}">
                  <a16:creationId xmlns:a16="http://schemas.microsoft.com/office/drawing/2014/main" id="{A3E22B60-2D50-4D9F-663F-123F12BE3D07}"/>
                </a:ext>
              </a:extLst>
            </p:cNvPr>
            <p:cNvSpPr txBox="1"/>
            <p:nvPr/>
          </p:nvSpPr>
          <p:spPr>
            <a:xfrm>
              <a:off x="5127762" y="3574648"/>
              <a:ext cx="494879" cy="200055"/>
            </a:xfrm>
            <a:prstGeom prst="rect">
              <a:avLst/>
            </a:prstGeom>
            <a:noFill/>
          </p:spPr>
          <p:txBody>
            <a:bodyPr wrap="none" lIns="0" tIns="0" rIns="0" bIns="0" rtlCol="0">
              <a:spAutoFit/>
            </a:bodyPr>
            <a:lstStyle/>
            <a:p>
              <a:pPr algn="l"/>
              <a:r>
                <a:rPr lang="es-ES" sz="1300" b="0" i="0" strike="noStrike" cap="none" spc="0" baseline="0" dirty="0">
                  <a:solidFill>
                    <a:srgbClr val="000000"/>
                  </a:solidFill>
                  <a:effectLst/>
                  <a:latin typeface="Segoe UI"/>
                  <a:ea typeface="Segoe UI"/>
                  <a:cs typeface="Segoe UI"/>
                </a:rPr>
                <a:t>Cursos</a:t>
              </a:r>
            </a:p>
          </p:txBody>
        </p:sp>
        <p:pic>
          <p:nvPicPr>
            <p:cNvPr id="35" name="Graphic 34" descr="Network outline">
              <a:extLst>
                <a:ext uri="{FF2B5EF4-FFF2-40B4-BE49-F238E27FC236}">
                  <a16:creationId xmlns:a16="http://schemas.microsoft.com/office/drawing/2014/main" id="{C96A2191-13B5-62F0-589F-1A375A767C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07606" y="2874323"/>
              <a:ext cx="1338155" cy="1338155"/>
            </a:xfrm>
            <a:prstGeom prst="rect">
              <a:avLst/>
            </a:prstGeom>
          </p:spPr>
        </p:pic>
        <p:sp>
          <p:nvSpPr>
            <p:cNvPr id="37" name="TextBox 36">
              <a:extLst>
                <a:ext uri="{FF2B5EF4-FFF2-40B4-BE49-F238E27FC236}">
                  <a16:creationId xmlns:a16="http://schemas.microsoft.com/office/drawing/2014/main" id="{C8CFA162-A946-75ED-9573-3CBC960A2D92}"/>
                </a:ext>
              </a:extLst>
            </p:cNvPr>
            <p:cNvSpPr txBox="1"/>
            <p:nvPr/>
          </p:nvSpPr>
          <p:spPr>
            <a:xfrm>
              <a:off x="6241538" y="4089367"/>
              <a:ext cx="1468351" cy="200055"/>
            </a:xfrm>
            <a:prstGeom prst="rect">
              <a:avLst/>
            </a:prstGeom>
            <a:noFill/>
          </p:spPr>
          <p:txBody>
            <a:bodyPr wrap="none" lIns="0" tIns="0" rIns="0" bIns="0" rtlCol="0">
              <a:spAutoFit/>
            </a:bodyPr>
            <a:lstStyle/>
            <a:p>
              <a:pPr algn="l"/>
              <a:r>
                <a:rPr lang="es-ES" sz="1300" b="0" i="0" strike="noStrike" cap="none" spc="0" baseline="0" dirty="0">
                  <a:solidFill>
                    <a:srgbClr val="000000"/>
                  </a:solidFill>
                  <a:effectLst/>
                  <a:latin typeface="Segoe UI"/>
                  <a:ea typeface="Segoe UI"/>
                  <a:cs typeface="Segoe UI"/>
                </a:rPr>
                <a:t>Modelo de lenguaje</a:t>
              </a:r>
            </a:p>
          </p:txBody>
        </p:sp>
        <p:grpSp>
          <p:nvGrpSpPr>
            <p:cNvPr id="8" name="Group 7" descr="Icon: Text analysis">
              <a:extLst>
                <a:ext uri="{FF2B5EF4-FFF2-40B4-BE49-F238E27FC236}">
                  <a16:creationId xmlns:a16="http://schemas.microsoft.com/office/drawing/2014/main" id="{04AFC248-DB2A-4147-9F96-D7A71B526318}"/>
                </a:ext>
                <a:ext uri="{C183D7F6-B498-43B3-948B-1728B52AA6E4}">
                  <adec:decorative xmlns:adec="http://schemas.microsoft.com/office/drawing/2017/decorative" val="0"/>
                </a:ext>
              </a:extLst>
            </p:cNvPr>
            <p:cNvGrpSpPr/>
            <p:nvPr/>
          </p:nvGrpSpPr>
          <p:grpSpPr>
            <a:xfrm>
              <a:off x="6507713" y="1253138"/>
              <a:ext cx="787278" cy="673101"/>
              <a:chOff x="1605567" y="1792310"/>
              <a:chExt cx="1028593" cy="879419"/>
            </a:xfrm>
            <a:solidFill>
              <a:schemeClr val="accent2"/>
            </a:solidFill>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5525" y="1953094"/>
                <a:ext cx="718635" cy="718635"/>
              </a:xfrm>
              <a:prstGeom prst="rect">
                <a:avLst/>
              </a:prstGeom>
            </p:spPr>
          </p:pic>
        </p:grpSp>
        <p:sp>
          <p:nvSpPr>
            <p:cNvPr id="39" name="TextBox 38">
              <a:extLst>
                <a:ext uri="{FF2B5EF4-FFF2-40B4-BE49-F238E27FC236}">
                  <a16:creationId xmlns:a16="http://schemas.microsoft.com/office/drawing/2014/main" id="{F1EDAD41-D1B2-87B3-D267-D0ABBC89494C}"/>
                </a:ext>
              </a:extLst>
            </p:cNvPr>
            <p:cNvSpPr txBox="1"/>
            <p:nvPr/>
          </p:nvSpPr>
          <p:spPr>
            <a:xfrm>
              <a:off x="6145252" y="1849135"/>
              <a:ext cx="1674877" cy="292388"/>
            </a:xfrm>
            <a:prstGeom prst="rect">
              <a:avLst/>
            </a:prstGeom>
            <a:noFill/>
          </p:spPr>
          <p:txBody>
            <a:bodyPr wrap="square">
              <a:spAutoFit/>
            </a:bodyPr>
            <a:lstStyle/>
            <a:p>
              <a:r>
                <a:rPr lang="es-ES" sz="1300" b="0" i="0" strike="noStrike" cap="none" spc="0" baseline="0" dirty="0">
                  <a:solidFill>
                    <a:srgbClr val="000000"/>
                  </a:solidFill>
                  <a:effectLst/>
                  <a:latin typeface="Segoe UI"/>
                  <a:ea typeface="Segoe UI"/>
                  <a:cs typeface="Segoe UI"/>
                </a:rPr>
                <a:t>Análisis de texto</a:t>
              </a:r>
            </a:p>
          </p:txBody>
        </p:sp>
        <p:sp>
          <p:nvSpPr>
            <p:cNvPr id="40" name="TextBox 39">
              <a:extLst>
                <a:ext uri="{FF2B5EF4-FFF2-40B4-BE49-F238E27FC236}">
                  <a16:creationId xmlns:a16="http://schemas.microsoft.com/office/drawing/2014/main" id="{5823EF0B-D8DB-E7D9-BA04-D6781C5D802E}"/>
                </a:ext>
              </a:extLst>
            </p:cNvPr>
            <p:cNvSpPr txBox="1"/>
            <p:nvPr/>
          </p:nvSpPr>
          <p:spPr>
            <a:xfrm>
              <a:off x="8293605" y="2326093"/>
              <a:ext cx="2128396" cy="292388"/>
            </a:xfrm>
            <a:prstGeom prst="rect">
              <a:avLst/>
            </a:prstGeom>
            <a:noFill/>
          </p:spPr>
          <p:txBody>
            <a:bodyPr wrap="square">
              <a:spAutoFit/>
            </a:bodyPr>
            <a:lstStyle/>
            <a:p>
              <a:r>
                <a:rPr lang="es-ES" sz="1300" b="0" i="0" strike="noStrike" cap="none" spc="0" baseline="0" dirty="0">
                  <a:solidFill>
                    <a:srgbClr val="000000"/>
                  </a:solidFill>
                  <a:effectLst/>
                  <a:latin typeface="Segoe UI"/>
                  <a:ea typeface="Segoe UI"/>
                  <a:cs typeface="Segoe UI"/>
                </a:rPr>
                <a:t>Minería de opiniones</a:t>
              </a:r>
            </a:p>
          </p:txBody>
        </p:sp>
        <p:pic>
          <p:nvPicPr>
            <p:cNvPr id="11" name="Graphic 10" descr="Sad face outline">
              <a:extLst>
                <a:ext uri="{FF2B5EF4-FFF2-40B4-BE49-F238E27FC236}">
                  <a16:creationId xmlns:a16="http://schemas.microsoft.com/office/drawing/2014/main" id="{953952E0-B466-4618-AF74-E01BD583B7A6}"/>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4899" y="1858580"/>
              <a:ext cx="480103" cy="480102"/>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74792" y="1630150"/>
              <a:ext cx="480103" cy="480102"/>
            </a:xfrm>
            <a:prstGeom prst="rect">
              <a:avLst/>
            </a:prstGeom>
          </p:spPr>
        </p:pic>
        <p:sp>
          <p:nvSpPr>
            <p:cNvPr id="44" name="TextBox 43">
              <a:extLst>
                <a:ext uri="{FF2B5EF4-FFF2-40B4-BE49-F238E27FC236}">
                  <a16:creationId xmlns:a16="http://schemas.microsoft.com/office/drawing/2014/main" id="{14AB896F-F6DB-23E3-3FAF-7CB73DAC1CFB}"/>
                </a:ext>
              </a:extLst>
            </p:cNvPr>
            <p:cNvSpPr txBox="1"/>
            <p:nvPr/>
          </p:nvSpPr>
          <p:spPr>
            <a:xfrm>
              <a:off x="9262055" y="3808019"/>
              <a:ext cx="2218391" cy="292388"/>
            </a:xfrm>
            <a:prstGeom prst="rect">
              <a:avLst/>
            </a:prstGeom>
            <a:noFill/>
          </p:spPr>
          <p:txBody>
            <a:bodyPr wrap="square">
              <a:spAutoFit/>
            </a:bodyPr>
            <a:lstStyle/>
            <a:p>
              <a:r>
                <a:rPr lang="es-ES" sz="1300" b="0" i="0" strike="noStrike" cap="none" spc="0" baseline="0" dirty="0">
                  <a:solidFill>
                    <a:srgbClr val="000000"/>
                  </a:solidFill>
                  <a:effectLst/>
                  <a:latin typeface="Segoe UI"/>
                  <a:ea typeface="Segoe UI"/>
                  <a:cs typeface="Segoe UI"/>
                </a:rPr>
                <a:t>Traducción automática</a:t>
              </a:r>
            </a:p>
          </p:txBody>
        </p:sp>
        <p:pic>
          <p:nvPicPr>
            <p:cNvPr id="42" name="Graphic 41" descr="Speech with solid fill">
              <a:extLst>
                <a:ext uri="{FF2B5EF4-FFF2-40B4-BE49-F238E27FC236}">
                  <a16:creationId xmlns:a16="http://schemas.microsoft.com/office/drawing/2014/main" id="{D2B2F499-F3B1-9E64-C85E-F25D058D44E1}"/>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9414164" y="3064532"/>
              <a:ext cx="559688" cy="559688"/>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16535" y="3138226"/>
              <a:ext cx="663376" cy="663374"/>
            </a:xfrm>
            <a:prstGeom prst="rect">
              <a:avLst/>
            </a:prstGeom>
          </p:spPr>
        </p:pic>
        <p:pic>
          <p:nvPicPr>
            <p:cNvPr id="43" name="Graphic 42" descr="Speech with solid fill">
              <a:extLst>
                <a:ext uri="{FF2B5EF4-FFF2-40B4-BE49-F238E27FC236}">
                  <a16:creationId xmlns:a16="http://schemas.microsoft.com/office/drawing/2014/main" id="{E2553858-D85F-6954-49BF-1BA84F6011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flipH="1" flipV="1">
              <a:off x="10269601" y="3259629"/>
              <a:ext cx="559688" cy="559688"/>
            </a:xfrm>
            <a:prstGeom prst="rect">
              <a:avLst/>
            </a:prstGeom>
          </p:spPr>
        </p:pic>
        <p:sp>
          <p:nvSpPr>
            <p:cNvPr id="52" name="TextBox 51">
              <a:extLst>
                <a:ext uri="{FF2B5EF4-FFF2-40B4-BE49-F238E27FC236}">
                  <a16:creationId xmlns:a16="http://schemas.microsoft.com/office/drawing/2014/main" id="{0B8092BA-FF5A-171B-2782-04357DD953DE}"/>
                </a:ext>
              </a:extLst>
            </p:cNvPr>
            <p:cNvSpPr txBox="1"/>
            <p:nvPr/>
          </p:nvSpPr>
          <p:spPr>
            <a:xfrm>
              <a:off x="9259419" y="5126419"/>
              <a:ext cx="1256182" cy="292388"/>
            </a:xfrm>
            <a:prstGeom prst="rect">
              <a:avLst/>
            </a:prstGeom>
            <a:noFill/>
          </p:spPr>
          <p:txBody>
            <a:bodyPr wrap="square">
              <a:spAutoFit/>
            </a:bodyPr>
            <a:lstStyle/>
            <a:p>
              <a:r>
                <a:rPr lang="es-ES" sz="1300" b="0" i="0" strike="noStrike" cap="none" spc="0" baseline="0" dirty="0">
                  <a:solidFill>
                    <a:srgbClr val="000000"/>
                  </a:solidFill>
                  <a:effectLst/>
                  <a:latin typeface="Segoe UI"/>
                  <a:ea typeface="Segoe UI"/>
                  <a:cs typeface="Segoe UI"/>
                </a:rPr>
                <a:t>Resumen</a:t>
              </a:r>
            </a:p>
          </p:txBody>
        </p:sp>
        <p:grpSp>
          <p:nvGrpSpPr>
            <p:cNvPr id="74" name="Group 73" descr="Summarizing text">
              <a:extLst>
                <a:ext uri="{FF2B5EF4-FFF2-40B4-BE49-F238E27FC236}">
                  <a16:creationId xmlns:a16="http://schemas.microsoft.com/office/drawing/2014/main" id="{ABCAC039-A0E8-89AF-043D-78DD7499DCE2}"/>
                </a:ext>
              </a:extLst>
            </p:cNvPr>
            <p:cNvGrpSpPr/>
            <p:nvPr/>
          </p:nvGrpSpPr>
          <p:grpSpPr>
            <a:xfrm>
              <a:off x="9625516" y="4568576"/>
              <a:ext cx="584872" cy="584872"/>
              <a:chOff x="9383760" y="4962156"/>
              <a:chExt cx="584872" cy="584872"/>
            </a:xfrm>
          </p:grpSpPr>
          <p:pic>
            <p:nvPicPr>
              <p:cNvPr id="47" name="Graphic 46" descr="Paper outline">
                <a:extLst>
                  <a:ext uri="{FF2B5EF4-FFF2-40B4-BE49-F238E27FC236}">
                    <a16:creationId xmlns:a16="http://schemas.microsoft.com/office/drawing/2014/main" id="{8976B3A4-9329-2738-0853-443C02C32C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83760" y="4962156"/>
                <a:ext cx="584872" cy="584872"/>
              </a:xfrm>
              <a:prstGeom prst="rect">
                <a:avLst/>
              </a:prstGeom>
            </p:spPr>
          </p:pic>
          <p:grpSp>
            <p:nvGrpSpPr>
              <p:cNvPr id="51" name="Group 50">
                <a:extLst>
                  <a:ext uri="{FF2B5EF4-FFF2-40B4-BE49-F238E27FC236}">
                    <a16:creationId xmlns:a16="http://schemas.microsoft.com/office/drawing/2014/main" id="{36309D19-8412-D17A-761F-8040A3940458}"/>
                  </a:ext>
                </a:extLst>
              </p:cNvPr>
              <p:cNvGrpSpPr/>
              <p:nvPr/>
            </p:nvGrpSpPr>
            <p:grpSpPr>
              <a:xfrm>
                <a:off x="9537411" y="5223799"/>
                <a:ext cx="257079" cy="47078"/>
                <a:chOff x="8675827" y="5179162"/>
                <a:chExt cx="302282" cy="25199"/>
              </a:xfrm>
            </p:grpSpPr>
            <p:cxnSp>
              <p:nvCxnSpPr>
                <p:cNvPr id="49" name="Straight Connector 48">
                  <a:extLst>
                    <a:ext uri="{FF2B5EF4-FFF2-40B4-BE49-F238E27FC236}">
                      <a16:creationId xmlns:a16="http://schemas.microsoft.com/office/drawing/2014/main" id="{7B6598D1-144D-DFC4-D3D0-D44EBA4EF5E2}"/>
                    </a:ext>
                  </a:extLst>
                </p:cNvPr>
                <p:cNvCxnSpPr/>
                <p:nvPr/>
              </p:nvCxnSpPr>
              <p:spPr>
                <a:xfrm>
                  <a:off x="8675827" y="5179162"/>
                  <a:ext cx="30228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C105AF-3E9C-F638-4768-902DCE9970F0}"/>
                    </a:ext>
                  </a:extLst>
                </p:cNvPr>
                <p:cNvCxnSpPr/>
                <p:nvPr/>
              </p:nvCxnSpPr>
              <p:spPr>
                <a:xfrm>
                  <a:off x="8675827" y="5204361"/>
                  <a:ext cx="30228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45" name="Graphic 44" descr="Document">
              <a:extLst>
                <a:ext uri="{FF2B5EF4-FFF2-40B4-BE49-F238E27FC236}">
                  <a16:creationId xmlns:a16="http://schemas.microsoft.com/office/drawing/2014/main" id="{5199D18E-580D-8FB1-31BD-0053F8211A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2640" y="4568576"/>
              <a:ext cx="584872" cy="584872"/>
            </a:xfrm>
            <a:prstGeom prst="rect">
              <a:avLst/>
            </a:prstGeom>
          </p:spPr>
        </p:pic>
        <p:sp>
          <p:nvSpPr>
            <p:cNvPr id="55" name="TextBox 54">
              <a:extLst>
                <a:ext uri="{FF2B5EF4-FFF2-40B4-BE49-F238E27FC236}">
                  <a16:creationId xmlns:a16="http://schemas.microsoft.com/office/drawing/2014/main" id="{808F23CF-F469-DA75-27FF-F49B43146493}"/>
                </a:ext>
              </a:extLst>
            </p:cNvPr>
            <p:cNvSpPr txBox="1"/>
            <p:nvPr/>
          </p:nvSpPr>
          <p:spPr>
            <a:xfrm>
              <a:off x="6541178" y="5966645"/>
              <a:ext cx="2218391" cy="292388"/>
            </a:xfrm>
            <a:prstGeom prst="rect">
              <a:avLst/>
            </a:prstGeom>
            <a:noFill/>
          </p:spPr>
          <p:txBody>
            <a:bodyPr wrap="square">
              <a:spAutoFit/>
            </a:bodyPr>
            <a:lstStyle/>
            <a:p>
              <a:r>
                <a:rPr lang="es-ES" sz="1300" b="0" i="0" strike="noStrike" cap="none" spc="0" baseline="0" dirty="0">
                  <a:solidFill>
                    <a:srgbClr val="000000"/>
                  </a:solidFill>
                  <a:effectLst/>
                  <a:latin typeface="Segoe UI"/>
                  <a:ea typeface="Segoe UI"/>
                  <a:cs typeface="Segoe UI"/>
                </a:rPr>
                <a:t>IA conversacional</a:t>
              </a:r>
            </a:p>
          </p:txBody>
        </p:sp>
        <p:cxnSp>
          <p:nvCxnSpPr>
            <p:cNvPr id="57" name="Straight Arrow Connector 56">
              <a:extLst>
                <a:ext uri="{FF2B5EF4-FFF2-40B4-BE49-F238E27FC236}">
                  <a16:creationId xmlns:a16="http://schemas.microsoft.com/office/drawing/2014/main" id="{506F29F4-CA6D-3440-1E50-C5FBFB188AEE}"/>
                </a:ext>
                <a:ext uri="{C183D7F6-B498-43B3-948B-1728B52AA6E4}">
                  <adec:decorative xmlns:adec="http://schemas.microsoft.com/office/drawing/2017/decorative" val="1"/>
                </a:ext>
              </a:extLst>
            </p:cNvPr>
            <p:cNvCxnSpPr/>
            <p:nvPr/>
          </p:nvCxnSpPr>
          <p:spPr>
            <a:xfrm>
              <a:off x="6956755" y="4529310"/>
              <a:ext cx="135830" cy="756135"/>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Chat with solid fill">
              <a:extLst>
                <a:ext uri="{FF2B5EF4-FFF2-40B4-BE49-F238E27FC236}">
                  <a16:creationId xmlns:a16="http://schemas.microsoft.com/office/drawing/2014/main" id="{1B4130B7-8335-58B9-4CCF-6FF208E0E32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770510" y="5271819"/>
              <a:ext cx="914400" cy="914400"/>
            </a:xfrm>
            <a:prstGeom prst="rect">
              <a:avLst/>
            </a:prstGeom>
          </p:spPr>
        </p:pic>
        <p:cxnSp>
          <p:nvCxnSpPr>
            <p:cNvPr id="58" name="Straight Arrow Connector 57">
              <a:extLst>
                <a:ext uri="{FF2B5EF4-FFF2-40B4-BE49-F238E27FC236}">
                  <a16:creationId xmlns:a16="http://schemas.microsoft.com/office/drawing/2014/main" id="{091299FD-9949-1214-4DDB-221602845AE8}"/>
                </a:ext>
                <a:ext uri="{C183D7F6-B498-43B3-948B-1728B52AA6E4}">
                  <adec:decorative xmlns:adec="http://schemas.microsoft.com/office/drawing/2017/decorative" val="1"/>
                </a:ext>
              </a:extLst>
            </p:cNvPr>
            <p:cNvCxnSpPr/>
            <p:nvPr/>
          </p:nvCxnSpPr>
          <p:spPr>
            <a:xfrm>
              <a:off x="7658487" y="3960375"/>
              <a:ext cx="1271734" cy="608201"/>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840468F-2780-2778-75DF-5ED212CE39EE}"/>
                </a:ext>
                <a:ext uri="{C183D7F6-B498-43B3-948B-1728B52AA6E4}">
                  <adec:decorative xmlns:adec="http://schemas.microsoft.com/office/drawing/2017/decorative" val="1"/>
                </a:ext>
              </a:extLst>
            </p:cNvPr>
            <p:cNvCxnSpPr/>
            <p:nvPr/>
          </p:nvCxnSpPr>
          <p:spPr>
            <a:xfrm flipV="1">
              <a:off x="7820129" y="3503428"/>
              <a:ext cx="1464947" cy="123994"/>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7306E6A-F01E-5FD9-1738-FA89812C1E17}"/>
                </a:ext>
                <a:ext uri="{C183D7F6-B498-43B3-948B-1728B52AA6E4}">
                  <adec:decorative xmlns:adec="http://schemas.microsoft.com/office/drawing/2017/decorative" val="1"/>
                </a:ext>
              </a:extLst>
            </p:cNvPr>
            <p:cNvCxnSpPr/>
            <p:nvPr/>
          </p:nvCxnSpPr>
          <p:spPr>
            <a:xfrm flipV="1">
              <a:off x="7545761" y="2641849"/>
              <a:ext cx="1237408" cy="576017"/>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A42172C-ED25-A2BE-CF0E-9573279FEC59}"/>
                </a:ext>
                <a:ext uri="{C183D7F6-B498-43B3-948B-1728B52AA6E4}">
                  <adec:decorative xmlns:adec="http://schemas.microsoft.com/office/drawing/2017/decorative" val="1"/>
                </a:ext>
              </a:extLst>
            </p:cNvPr>
            <p:cNvCxnSpPr>
              <a:cxnSpLocks/>
            </p:cNvCxnSpPr>
            <p:nvPr/>
          </p:nvCxnSpPr>
          <p:spPr>
            <a:xfrm flipV="1">
              <a:off x="6896100" y="2141523"/>
              <a:ext cx="0" cy="726038"/>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ight Brace 74">
              <a:extLst>
                <a:ext uri="{FF2B5EF4-FFF2-40B4-BE49-F238E27FC236}">
                  <a16:creationId xmlns:a16="http://schemas.microsoft.com/office/drawing/2014/main" id="{498CEB94-AABC-F11A-11BD-D5F2DBA67FA1}"/>
                </a:ext>
                <a:ext uri="{C183D7F6-B498-43B3-948B-1728B52AA6E4}">
                  <adec:decorative xmlns:adec="http://schemas.microsoft.com/office/drawing/2017/decorative" val="1"/>
                </a:ext>
              </a:extLst>
            </p:cNvPr>
            <p:cNvSpPr/>
            <p:nvPr/>
          </p:nvSpPr>
          <p:spPr>
            <a:xfrm>
              <a:off x="9518992" y="4684086"/>
              <a:ext cx="134570" cy="384952"/>
            </a:xfrm>
            <a:prstGeom prst="rightBrac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6E4B9A8-D20E-B1A3-7A2B-7707E2DDFACD}"/>
                </a:ext>
                <a:ext uri="{C183D7F6-B498-43B3-948B-1728B52AA6E4}">
                  <adec:decorative xmlns:adec="http://schemas.microsoft.com/office/drawing/2017/decorative" val="1"/>
                </a:ext>
              </a:extLst>
            </p:cNvPr>
            <p:cNvSpPr txBox="1"/>
            <p:nvPr/>
          </p:nvSpPr>
          <p:spPr>
            <a:xfrm>
              <a:off x="2269817" y="3506109"/>
              <a:ext cx="1422634" cy="360099"/>
            </a:xfrm>
            <a:prstGeom prst="rect">
              <a:avLst/>
            </a:prstGeom>
            <a:noFill/>
          </p:spPr>
          <p:txBody>
            <a:bodyPr wrap="none" lIns="0" tIns="0" rIns="0" bIns="0" rtlCol="0">
              <a:spAutoFit/>
            </a:bodyPr>
            <a:lstStyle/>
            <a:p>
              <a:pPr algn="l">
                <a:lnSpc>
                  <a:spcPct val="90000"/>
                </a:lnSpc>
              </a:pPr>
              <a:r>
                <a:rPr lang="es-ES" sz="1300" b="0" i="0" strike="noStrike" cap="none" baseline="0" dirty="0" err="1">
                  <a:solidFill>
                    <a:srgbClr val="000000"/>
                  </a:solidFill>
                  <a:effectLst/>
                  <a:latin typeface="Segoe UI"/>
                  <a:ea typeface="Segoe UI"/>
                  <a:cs typeface="Segoe UI"/>
                </a:rPr>
                <a:t>Preprocessing</a:t>
              </a:r>
              <a:r>
                <a:rPr lang="es-ES" sz="1300" b="0" i="0" strike="noStrike" cap="none" baseline="0" dirty="0">
                  <a:solidFill>
                    <a:srgbClr val="000000"/>
                  </a:solidFill>
                  <a:effectLst/>
                  <a:latin typeface="Segoe UI"/>
                  <a:ea typeface="Segoe UI"/>
                  <a:cs typeface="Segoe UI"/>
                </a:rPr>
                <a:t> </a:t>
              </a:r>
              <a:br>
                <a:rPr lang="es-ES" sz="1300" b="0" i="0" strike="noStrike" cap="none" baseline="0" dirty="0">
                  <a:solidFill>
                    <a:srgbClr val="000000"/>
                  </a:solidFill>
                  <a:effectLst/>
                  <a:latin typeface="Segoe UI"/>
                  <a:ea typeface="Segoe UI"/>
                  <a:cs typeface="Segoe UI"/>
                </a:rPr>
              </a:br>
              <a:r>
                <a:rPr lang="es-ES" sz="1300" b="0" i="0" strike="noStrike" cap="none" baseline="0" dirty="0">
                  <a:solidFill>
                    <a:srgbClr val="000000"/>
                  </a:solidFill>
                  <a:effectLst/>
                  <a:latin typeface="Segoe UI"/>
                  <a:ea typeface="Segoe UI"/>
                  <a:cs typeface="Segoe UI"/>
                </a:rPr>
                <a:t>(Preprocesamiento)</a:t>
              </a:r>
            </a:p>
          </p:txBody>
        </p:sp>
      </p:grpSp>
    </p:spTree>
    <p:extLst>
      <p:ext uri="{BB962C8B-B14F-4D97-AF65-F5344CB8AC3E}">
        <p14:creationId xmlns:p14="http://schemas.microsoft.com/office/powerpoint/2010/main" val="3307403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282006" cy="446276"/>
          </a:xfrm>
        </p:spPr>
        <p:txBody>
          <a:bodyPr/>
          <a:lstStyle/>
          <a:p>
            <a:r>
              <a:rPr lang="es-ES" sz="2900" b="0" i="0" strike="noStrike" cap="none" spc="0" baseline="0" dirty="0">
                <a:solidFill>
                  <a:srgbClr val="000000"/>
                </a:solidFill>
                <a:effectLst/>
                <a:latin typeface="Segoe UI Semibold"/>
                <a:ea typeface="Segoe UI Semibold"/>
                <a:cs typeface="Segoe UI Semibold" charset="0"/>
              </a:rPr>
              <a:t>Procesamiento del lenguaje natural e IA conversacional en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extLst>
              <p:ext uri="{D42A27DB-BD31-4B8C-83A1-F6EECF244321}">
                <p14:modId xmlns:p14="http://schemas.microsoft.com/office/powerpoint/2010/main" val="4238900140"/>
              </p:ext>
            </p:extLst>
          </p:nvPr>
        </p:nvGraphicFramePr>
        <p:xfrm>
          <a:off x="588261" y="1213600"/>
          <a:ext cx="11015478" cy="4928730"/>
        </p:xfrm>
        <a:graphic>
          <a:graphicData uri="http://schemas.openxmlformats.org/drawingml/2006/table">
            <a:tbl>
              <a:tblPr firstRow="1" bandRow="1">
                <a:solidFill>
                  <a:schemeClr val="accent1"/>
                </a:solidFill>
                <a:tableStyleId>{2D5ABB26-0587-4C30-8999-92F81FD0307C}</a:tableStyleId>
              </a:tblPr>
              <a:tblGrid>
                <a:gridCol w="3671826">
                  <a:extLst>
                    <a:ext uri="{9D8B030D-6E8A-4147-A177-3AD203B41FA5}">
                      <a16:colId xmlns:a16="http://schemas.microsoft.com/office/drawing/2014/main" val="3915118245"/>
                    </a:ext>
                  </a:extLst>
                </a:gridCol>
                <a:gridCol w="3671826">
                  <a:extLst>
                    <a:ext uri="{9D8B030D-6E8A-4147-A177-3AD203B41FA5}">
                      <a16:colId xmlns:a16="http://schemas.microsoft.com/office/drawing/2014/main" val="4292243207"/>
                    </a:ext>
                  </a:extLst>
                </a:gridCol>
                <a:gridCol w="3671826">
                  <a:extLst>
                    <a:ext uri="{9D8B030D-6E8A-4147-A177-3AD203B41FA5}">
                      <a16:colId xmlns:a16="http://schemas.microsoft.com/office/drawing/2014/main" val="3013998133"/>
                    </a:ext>
                  </a:extLst>
                </a:gridCol>
              </a:tblGrid>
              <a:tr h="1514970">
                <a:tc>
                  <a:txBody>
                    <a:bodyPr/>
                    <a:lstStyle/>
                    <a:p>
                      <a:pPr marL="0" indent="0" algn="ctr">
                        <a:spcAft>
                          <a:spcPts val="600"/>
                        </a:spcAft>
                        <a:buFont typeface="Arial" panose="020B0604020202020204" pitchFamily="34" charset="0"/>
                        <a:buNone/>
                      </a:pPr>
                      <a:r>
                        <a:rPr lang="es-ES" sz="1600" b="1" i="0" strike="noStrike" cap="none" spc="0" baseline="0" dirty="0">
                          <a:solidFill>
                            <a:srgbClr val="000000"/>
                          </a:solidFill>
                          <a:effectLst/>
                          <a:latin typeface="Segoe UI"/>
                          <a:ea typeface="Segoe UI"/>
                          <a:cs typeface="Segoe UI"/>
                        </a:rPr>
                        <a:t>Lenguaje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s-ES" sz="1600" b="1" i="0" strike="noStrike" cap="none" spc="0" baseline="0" dirty="0">
                          <a:solidFill>
                            <a:srgbClr val="000000"/>
                          </a:solidFill>
                          <a:effectLst/>
                          <a:latin typeface="Segoe UI"/>
                          <a:ea typeface="Segoe UI"/>
                          <a:cs typeface="Segoe UI"/>
                        </a:rPr>
                        <a:t>Voz</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s-ES" sz="1600" b="1" i="0" strike="noStrike" cap="none" spc="0" baseline="0" dirty="0">
                          <a:solidFill>
                            <a:srgbClr val="000000"/>
                          </a:solidFill>
                          <a:effectLst/>
                          <a:latin typeface="Segoe UI"/>
                          <a:ea typeface="Segoe UI"/>
                          <a:cs typeface="Segoe UI"/>
                        </a:rPr>
                        <a:t>Traductor</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Detección de idioma</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Extracción de frases clave</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Detección de entidad con nombre</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Análisis de opiniones y minería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de opiniones</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Detección de información personal</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Resumen</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Respuesta a preguntas</a:t>
                      </a:r>
                    </a:p>
                    <a:p>
                      <a:pPr marL="228600" indent="-228600">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Reconocimiento del lenguaje conversacional</a:t>
                      </a:r>
                    </a:p>
                    <a:p>
                      <a:pPr marL="228600" indent="-228600">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Texto a voz</a:t>
                      </a:r>
                    </a:p>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Conversión de voz en texto</a:t>
                      </a:r>
                    </a:p>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Traducción de voz</a:t>
                      </a:r>
                    </a:p>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Identificación del hablante</a:t>
                      </a:r>
                    </a:p>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Identificación del idioma</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a:t>
                      </a: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Traducción de texto</a:t>
                      </a:r>
                    </a:p>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Traducción de documentos</a:t>
                      </a:r>
                    </a:p>
                    <a:p>
                      <a:pPr marL="228600" indent="-228600" algn="l" defTabSz="932742" rtl="0" eaLnBrk="1" latinLnBrk="0" hangingPunct="1">
                        <a:spcAft>
                          <a:spcPts val="600"/>
                        </a:spcAft>
                        <a:buFont typeface="Arial" panose="020B0604020202020204" pitchFamily="34" charset="0"/>
                        <a:buChar char="•"/>
                      </a:pPr>
                      <a:r>
                        <a:rPr lang="es-ES" sz="1500" b="0" i="0" strike="noStrike" cap="none" spc="0" baseline="0" dirty="0">
                          <a:solidFill>
                            <a:srgbClr val="000000"/>
                          </a:solidFill>
                          <a:effectLst/>
                          <a:latin typeface="Segoe UI"/>
                          <a:ea typeface="Segoe UI"/>
                          <a:cs typeface="Segoe UI"/>
                        </a:rPr>
                        <a:t>Traducción personalizada</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4" name="Graphic 3" descr="Icon for AI language">
            <a:extLst>
              <a:ext uri="{FF2B5EF4-FFF2-40B4-BE49-F238E27FC236}">
                <a16:creationId xmlns:a16="http://schemas.microsoft.com/office/drawing/2014/main" id="{2722B42F-F9A2-7BF6-CA32-C76173E45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378" y="1349257"/>
            <a:ext cx="984884" cy="984884"/>
          </a:xfrm>
          <a:prstGeom prst="rect">
            <a:avLst/>
          </a:prstGeom>
        </p:spPr>
      </p:pic>
      <p:pic>
        <p:nvPicPr>
          <p:cNvPr id="7" name="Graphic 6" descr="Icon for AI speech">
            <a:extLst>
              <a:ext uri="{FF2B5EF4-FFF2-40B4-BE49-F238E27FC236}">
                <a16:creationId xmlns:a16="http://schemas.microsoft.com/office/drawing/2014/main" id="{20C5AA52-992B-C766-CE7E-14D39222BD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558" y="1349257"/>
            <a:ext cx="984884" cy="984884"/>
          </a:xfrm>
          <a:prstGeom prst="rect">
            <a:avLst/>
          </a:prstGeom>
        </p:spPr>
      </p:pic>
      <p:pic>
        <p:nvPicPr>
          <p:cNvPr id="9" name="Graphic 8" descr="Icon for AI Translator">
            <a:extLst>
              <a:ext uri="{FF2B5EF4-FFF2-40B4-BE49-F238E27FC236}">
                <a16:creationId xmlns:a16="http://schemas.microsoft.com/office/drawing/2014/main" id="{C78AA683-9805-5E07-303E-3861CD24EE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738" y="1349257"/>
            <a:ext cx="984884" cy="984884"/>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54243"/>
            <a:ext cx="6089155" cy="1645920"/>
          </a:xfrm>
        </p:spPr>
        <p:txBody>
          <a:bodyPr/>
          <a:lstStyle/>
          <a:p>
            <a:r>
              <a:rPr lang="es-ES" sz="3600" b="0" i="0" strike="noStrike" cap="none" spc="-50" baseline="0" dirty="0">
                <a:solidFill>
                  <a:srgbClr val="000000"/>
                </a:solidFill>
                <a:effectLst/>
                <a:latin typeface="Segoe UI"/>
                <a:ea typeface="Segoe UI"/>
                <a:cs typeface="Segoe UI"/>
              </a:rPr>
              <a:t>Funcionalidades de procesamiento del </a:t>
            </a:r>
            <a:br>
              <a:rPr lang="es-ES" sz="3600" b="0" i="0" strike="noStrike" cap="none" spc="-50" baseline="0" dirty="0">
                <a:solidFill>
                  <a:srgbClr val="000000"/>
                </a:solidFill>
                <a:effectLst/>
                <a:latin typeface="Segoe UI"/>
                <a:ea typeface="Segoe UI"/>
                <a:cs typeface="Segoe UI"/>
              </a:rPr>
            </a:br>
            <a:r>
              <a:rPr lang="es-ES" sz="3600" b="0" i="0" strike="noStrike" cap="none" spc="-50" baseline="0" dirty="0">
                <a:solidFill>
                  <a:srgbClr val="000000"/>
                </a:solidFill>
                <a:effectLst/>
                <a:latin typeface="Segoe UI"/>
                <a:ea typeface="Segoe UI"/>
                <a:cs typeface="Segoe UI"/>
              </a:rPr>
              <a:t>lenguaje natural en Azure</a:t>
            </a:r>
            <a:endParaRPr lang="en-US" dirty="0"/>
          </a:p>
        </p:txBody>
      </p:sp>
    </p:spTree>
    <p:extLst>
      <p:ext uri="{BB962C8B-B14F-4D97-AF65-F5344CB8AC3E}">
        <p14:creationId xmlns:p14="http://schemas.microsoft.com/office/powerpoint/2010/main" val="18306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Análisis de texto</a:t>
            </a:r>
          </a:p>
        </p:txBody>
      </p:sp>
      <p:sp>
        <p:nvSpPr>
          <p:cNvPr id="9" name="Text Placeholder 2">
            <a:extLst>
              <a:ext uri="{FF2B5EF4-FFF2-40B4-BE49-F238E27FC236}">
                <a16:creationId xmlns:a16="http://schemas.microsoft.com/office/drawing/2014/main" id="{C2F74FDB-AB23-D93A-3EA3-BD2929B5508B}"/>
              </a:ext>
            </a:extLst>
          </p:cNvPr>
          <p:cNvSpPr>
            <a:spLocks noGrp="1"/>
          </p:cNvSpPr>
          <p:nvPr>
            <p:ph type="body" sz="quarter" idx="17"/>
          </p:nvPr>
        </p:nvSpPr>
        <p:spPr>
          <a:xfrm>
            <a:off x="584200" y="1386766"/>
            <a:ext cx="4326468" cy="615553"/>
          </a:xfrm>
        </p:spPr>
        <p:txBody>
          <a:bodyPr/>
          <a:lstStyle/>
          <a:p>
            <a:r>
              <a:rPr lang="es-ES" sz="2000" b="0" i="0" strike="noStrike" cap="none" spc="0" baseline="0" dirty="0">
                <a:solidFill>
                  <a:srgbClr val="000000"/>
                </a:solidFill>
                <a:effectLst/>
                <a:latin typeface="Segoe UI Semibold"/>
                <a:ea typeface="Segoe UI Semibold"/>
                <a:cs typeface="Segoe UI Semibold" charset="0"/>
              </a:rPr>
              <a:t>Tuve unas vacaciones maravillosas </a:t>
            </a:r>
            <a:br>
              <a:rPr lang="es-ES" sz="2000" b="0" i="0" strike="noStrike" cap="none" spc="0" baseline="0" dirty="0">
                <a:solidFill>
                  <a:srgbClr val="000000"/>
                </a:solidFill>
                <a:effectLst/>
                <a:latin typeface="Segoe UI Semibold"/>
                <a:ea typeface="Segoe UI Semibold"/>
                <a:cs typeface="Segoe UI Semibold" charset="0"/>
              </a:rPr>
            </a:br>
            <a:r>
              <a:rPr lang="es-ES" sz="2000" b="0" i="0" strike="noStrike" cap="none" spc="0" baseline="0" dirty="0">
                <a:solidFill>
                  <a:srgbClr val="000000"/>
                </a:solidFill>
                <a:effectLst/>
                <a:latin typeface="Segoe UI Semibold"/>
                <a:ea typeface="Segoe UI Semibold"/>
                <a:cs typeface="Segoe UI Semibold" charset="0"/>
              </a:rPr>
              <a:t>en Francia.</a:t>
            </a:r>
          </a:p>
        </p:txBody>
      </p:sp>
      <p:sp>
        <p:nvSpPr>
          <p:cNvPr id="10" name="Text Placeholder 2">
            <a:extLst>
              <a:ext uri="{FF2B5EF4-FFF2-40B4-BE49-F238E27FC236}">
                <a16:creationId xmlns:a16="http://schemas.microsoft.com/office/drawing/2014/main" id="{5BAE0FEA-BDE8-41ED-DDD7-FA84D33B0471}"/>
              </a:ext>
            </a:extLst>
          </p:cNvPr>
          <p:cNvSpPr txBox="1"/>
          <p:nvPr/>
        </p:nvSpPr>
        <p:spPr>
          <a:xfrm>
            <a:off x="584200" y="2162348"/>
            <a:ext cx="4699170" cy="151140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spcAft>
                <a:spcPts val="1200"/>
              </a:spcAft>
              <a:buFont typeface="Arial" panose="020B0604020202020204" pitchFamily="34" charset="0"/>
              <a:buChar char="•"/>
            </a:pPr>
            <a:r>
              <a:rPr lang="es-ES" sz="1800" b="1" i="0" strike="noStrike" cap="none" spc="0" baseline="0" dirty="0">
                <a:solidFill>
                  <a:srgbClr val="000000"/>
                </a:solidFill>
                <a:effectLst/>
                <a:latin typeface="Segoe UI"/>
                <a:ea typeface="Segoe UI"/>
                <a:cs typeface="Segoe UI"/>
              </a:rPr>
              <a:t>Idioma predominante: </a:t>
            </a:r>
            <a:r>
              <a:rPr lang="es-ES" sz="1800" b="0" i="0" strike="noStrike" cap="none" spc="0" baseline="0" dirty="0">
                <a:solidFill>
                  <a:srgbClr val="000000"/>
                </a:solidFill>
                <a:effectLst/>
                <a:latin typeface="Segoe UI"/>
                <a:ea typeface="Segoe UI"/>
                <a:cs typeface="Segoe UI"/>
              </a:rPr>
              <a:t>Español</a:t>
            </a:r>
          </a:p>
          <a:p>
            <a:pPr marL="228600" indent="-228600">
              <a:spcAft>
                <a:spcPts val="1200"/>
              </a:spcAft>
              <a:buFont typeface="Arial" panose="020B0604020202020204" pitchFamily="34" charset="0"/>
              <a:buChar char="•"/>
            </a:pPr>
            <a:r>
              <a:rPr lang="es-ES" sz="1800" b="1" i="0" strike="noStrike" cap="none" spc="0" baseline="0" dirty="0">
                <a:solidFill>
                  <a:srgbClr val="000000"/>
                </a:solidFill>
                <a:effectLst/>
                <a:latin typeface="Segoe UI"/>
                <a:ea typeface="Segoe UI"/>
                <a:cs typeface="Segoe UI"/>
              </a:rPr>
              <a:t>Sentimiento: </a:t>
            </a:r>
            <a:r>
              <a:rPr lang="es-ES" sz="1800" b="0" i="0" strike="noStrike" cap="none" spc="0" baseline="0" dirty="0">
                <a:solidFill>
                  <a:srgbClr val="000000"/>
                </a:solidFill>
                <a:effectLst/>
                <a:latin typeface="Segoe UI"/>
                <a:ea typeface="Segoe UI"/>
                <a:cs typeface="Segoe UI"/>
              </a:rPr>
              <a:t>.88 (positivo)</a:t>
            </a:r>
          </a:p>
          <a:p>
            <a:pPr marL="285750" indent="-285750">
              <a:spcAft>
                <a:spcPts val="1200"/>
              </a:spcAft>
              <a:buFont typeface="Arial" panose="020B0604020202020204" pitchFamily="34" charset="0"/>
              <a:buChar char="•"/>
            </a:pPr>
            <a:r>
              <a:rPr lang="es-ES" sz="1800" b="1" i="0" strike="noStrike" cap="none" spc="0" baseline="0" dirty="0">
                <a:solidFill>
                  <a:srgbClr val="000000"/>
                </a:solidFill>
                <a:effectLst/>
                <a:latin typeface="Segoe UI"/>
                <a:ea typeface="Segoe UI"/>
                <a:cs typeface="Segoe UI"/>
              </a:rPr>
              <a:t>Frases clave</a:t>
            </a:r>
            <a:r>
              <a:rPr lang="es-ES" sz="1800" b="0" i="0" strike="noStrike" cap="none" spc="0" baseline="0" dirty="0">
                <a:solidFill>
                  <a:srgbClr val="000000"/>
                </a:solidFill>
                <a:effectLst/>
                <a:latin typeface="Segoe UI"/>
                <a:ea typeface="Segoe UI"/>
                <a:cs typeface="Segoe UI"/>
              </a:rPr>
              <a:t>: "vacaciones maravillosas"</a:t>
            </a:r>
          </a:p>
          <a:p>
            <a:pPr marL="228600" indent="-228600">
              <a:spcAft>
                <a:spcPts val="1200"/>
              </a:spcAft>
              <a:buFont typeface="Arial" panose="020B0604020202020204" pitchFamily="34" charset="0"/>
              <a:buChar char="•"/>
            </a:pPr>
            <a:r>
              <a:rPr lang="es-ES" sz="1800" b="1" i="0" strike="noStrike" cap="none" spc="0" baseline="0" dirty="0">
                <a:solidFill>
                  <a:srgbClr val="000000"/>
                </a:solidFill>
                <a:effectLst/>
                <a:latin typeface="Segoe UI"/>
                <a:ea typeface="Segoe UI"/>
                <a:cs typeface="Segoe UI"/>
              </a:rPr>
              <a:t>Entidades </a:t>
            </a:r>
            <a:r>
              <a:rPr lang="es-ES" sz="1800" b="0" i="0" strike="noStrike" cap="none" spc="0" baseline="0" dirty="0">
                <a:solidFill>
                  <a:srgbClr val="000000"/>
                </a:solidFill>
                <a:effectLst/>
                <a:latin typeface="Segoe UI"/>
                <a:ea typeface="Segoe UI"/>
                <a:cs typeface="Segoe UI"/>
              </a:rPr>
              <a:t>Francia</a:t>
            </a:r>
          </a:p>
        </p:txBody>
      </p:sp>
      <p:sp>
        <p:nvSpPr>
          <p:cNvPr id="8" name="Rectangle 7">
            <a:extLst>
              <a:ext uri="{FF2B5EF4-FFF2-40B4-BE49-F238E27FC236}">
                <a16:creationId xmlns:a16="http://schemas.microsoft.com/office/drawing/2014/main" id="{254E84A9-7314-69C0-D9D8-7CC763F6EF4C}"/>
              </a:ext>
              <a:ext uri="{C183D7F6-B498-43B3-948B-1728B52AA6E4}">
                <adec:decorative xmlns:adec="http://schemas.microsoft.com/office/drawing/2017/decorative" val="1"/>
              </a:ext>
            </a:extLst>
          </p:cNvPr>
          <p:cNvSpPr/>
          <p:nvPr/>
        </p:nvSpPr>
        <p:spPr bwMode="auto">
          <a:xfrm>
            <a:off x="5437538" y="460691"/>
            <a:ext cx="6449662" cy="5458478"/>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omputer&#10;&#10;Description automatically generated">
            <a:extLst>
              <a:ext uri="{FF2B5EF4-FFF2-40B4-BE49-F238E27FC236}">
                <a16:creationId xmlns:a16="http://schemas.microsoft.com/office/drawing/2014/main" id="{062FE302-F262-863F-32A4-C003323901F2}"/>
              </a:ext>
            </a:extLst>
          </p:cNvPr>
          <p:cNvPicPr>
            <a:picLocks noChangeAspect="1"/>
          </p:cNvPicPr>
          <p:nvPr/>
        </p:nvPicPr>
        <p:blipFill>
          <a:blip r:embed="rId3"/>
          <a:stretch>
            <a:fillRect/>
          </a:stretch>
        </p:blipFill>
        <p:spPr>
          <a:xfrm>
            <a:off x="5684364" y="640097"/>
            <a:ext cx="5956009" cy="5099665"/>
          </a:xfrm>
          <a:prstGeom prst="rect">
            <a:avLst/>
          </a:prstGeom>
        </p:spPr>
      </p:pic>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Respuesta a preguntas</a:t>
            </a:r>
          </a:p>
        </p:txBody>
      </p:sp>
      <p:sp>
        <p:nvSpPr>
          <p:cNvPr id="15" name="Text Placeholder 3">
            <a:extLst>
              <a:ext uri="{FF2B5EF4-FFF2-40B4-BE49-F238E27FC236}">
                <a16:creationId xmlns:a16="http://schemas.microsoft.com/office/drawing/2014/main" id="{FAACC78A-6A78-DA4A-94B9-50F35D06309F}"/>
              </a:ext>
            </a:extLst>
          </p:cNvPr>
          <p:cNvSpPr>
            <a:spLocks noGrp="1"/>
          </p:cNvSpPr>
          <p:nvPr>
            <p:ph type="body" sz="quarter" idx="16"/>
          </p:nvPr>
        </p:nvSpPr>
        <p:spPr>
          <a:xfrm>
            <a:off x="638490" y="1511922"/>
            <a:ext cx="5182957" cy="4078039"/>
          </a:xfrm>
        </p:spPr>
        <p:txBody>
          <a:bodyPr/>
          <a:lstStyle/>
          <a:p>
            <a:r>
              <a:rPr lang="es-ES" sz="2000" b="0" i="0" strike="noStrike" cap="none" spc="0" baseline="0" dirty="0">
                <a:solidFill>
                  <a:srgbClr val="000000"/>
                </a:solidFill>
                <a:effectLst/>
                <a:latin typeface="Segoe UI"/>
                <a:ea typeface="Segoe UI"/>
                <a:cs typeface="Segoe UI"/>
              </a:rPr>
              <a:t>Definir una base de </a:t>
            </a:r>
            <a:r>
              <a:rPr lang="es-ES" sz="2000" b="0" i="1" strike="noStrike" cap="none" spc="0" baseline="0" dirty="0">
                <a:solidFill>
                  <a:srgbClr val="000000"/>
                </a:solidFill>
                <a:effectLst/>
                <a:latin typeface="Segoe UI"/>
                <a:ea typeface="Segoe UI"/>
                <a:cs typeface="Segoe UI"/>
              </a:rPr>
              <a:t>conocimiento</a:t>
            </a:r>
            <a:r>
              <a:rPr lang="es-ES" sz="2000" b="0" i="0" strike="noStrike" cap="none" spc="0" baseline="0" dirty="0">
                <a:solidFill>
                  <a:srgbClr val="000000"/>
                </a:solidFill>
                <a:effectLst/>
                <a:latin typeface="Segoe UI"/>
                <a:ea typeface="Segoe UI"/>
                <a:cs typeface="Segoe UI"/>
              </a:rPr>
              <a:t>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de preguntas y respuestas:</a:t>
            </a:r>
          </a:p>
          <a:p>
            <a:endParaRPr lang="en-US" sz="2000" dirty="0">
              <a:latin typeface="+mn-lt"/>
            </a:endParaRPr>
          </a:p>
          <a:p>
            <a:pPr marL="231775" lvl="1" indent="-231775">
              <a:spcBef>
                <a:spcPct val="0"/>
              </a:spcBef>
              <a:spcAft>
                <a:spcPts val="600"/>
              </a:spcAft>
            </a:pPr>
            <a:r>
              <a:rPr lang="es-ES" sz="2000" b="0" i="0" strike="noStrike" cap="none" spc="0" baseline="0" dirty="0">
                <a:solidFill>
                  <a:srgbClr val="000000"/>
                </a:solidFill>
                <a:effectLst/>
                <a:latin typeface="Segoe UI"/>
                <a:ea typeface="Segoe UI"/>
                <a:cs typeface="Segoe UI"/>
              </a:rPr>
              <a:t>Al introducir preguntas y respuestas</a:t>
            </a:r>
          </a:p>
          <a:p>
            <a:pPr marL="231775" lvl="1" indent="-231775">
              <a:spcBef>
                <a:spcPct val="0"/>
              </a:spcBef>
              <a:spcAft>
                <a:spcPts val="600"/>
              </a:spcAft>
            </a:pPr>
            <a:r>
              <a:rPr lang="es-ES" sz="2000" b="0" i="0" strike="noStrike" cap="none" spc="0" baseline="0" dirty="0">
                <a:solidFill>
                  <a:srgbClr val="000000"/>
                </a:solidFill>
                <a:effectLst/>
                <a:latin typeface="Segoe UI"/>
                <a:ea typeface="Segoe UI"/>
                <a:cs typeface="Segoe UI"/>
              </a:rPr>
              <a:t>De un documento de preguntas más frecuentes existente</a:t>
            </a:r>
          </a:p>
          <a:p>
            <a:pPr marL="231775" lvl="1" indent="-231775">
              <a:spcBef>
                <a:spcPct val="0"/>
              </a:spcBef>
              <a:spcAft>
                <a:spcPts val="600"/>
              </a:spcAft>
            </a:pPr>
            <a:r>
              <a:rPr lang="es-ES" sz="2000" b="0" i="0" strike="noStrike" cap="none" spc="0" baseline="0" dirty="0">
                <a:solidFill>
                  <a:srgbClr val="000000"/>
                </a:solidFill>
                <a:effectLst/>
                <a:latin typeface="Segoe UI"/>
                <a:ea typeface="Segoe UI"/>
                <a:cs typeface="Segoe UI"/>
              </a:rPr>
              <a:t>Mediante el uso del complemento </a:t>
            </a:r>
            <a:br>
              <a:rPr lang="es-ES" sz="2000" b="0" i="0" strike="noStrike" cap="none" spc="0" baseline="0" dirty="0">
                <a:solidFill>
                  <a:srgbClr val="000000"/>
                </a:solidFill>
                <a:effectLst/>
                <a:latin typeface="Segoe UI"/>
                <a:ea typeface="Segoe UI"/>
                <a:cs typeface="Segoe UI"/>
              </a:rPr>
            </a:br>
            <a:r>
              <a:rPr lang="es-ES" sz="2000" b="0" i="1" strike="noStrike" cap="none" spc="0" baseline="0" dirty="0">
                <a:solidFill>
                  <a:srgbClr val="000000"/>
                </a:solidFill>
                <a:effectLst/>
                <a:latin typeface="Segoe UI"/>
                <a:ea typeface="Segoe UI"/>
                <a:cs typeface="Segoe UI"/>
              </a:rPr>
              <a:t>charla</a:t>
            </a:r>
            <a:r>
              <a:rPr lang="es-ES" sz="2000" b="0" i="0" strike="noStrike" cap="none" spc="0" baseline="0" dirty="0">
                <a:solidFill>
                  <a:srgbClr val="000000"/>
                </a:solidFill>
                <a:effectLst/>
                <a:latin typeface="Segoe UI"/>
                <a:ea typeface="Segoe UI"/>
                <a:cs typeface="Segoe UI"/>
              </a:rPr>
              <a:t> integrado.</a:t>
            </a:r>
          </a:p>
          <a:p>
            <a:pPr marL="0" lvl="1" indent="0">
              <a:spcBef>
                <a:spcPct val="0"/>
              </a:spcBef>
              <a:spcAft>
                <a:spcPts val="600"/>
              </a:spcAft>
              <a:buNone/>
            </a:pPr>
            <a:endParaRPr lang="en-US" sz="2000" i="1" dirty="0"/>
          </a:p>
          <a:p>
            <a:pPr marL="0" lvl="1" indent="0">
              <a:spcBef>
                <a:spcPct val="0"/>
              </a:spcBef>
              <a:spcAft>
                <a:spcPts val="600"/>
              </a:spcAft>
              <a:buNone/>
            </a:pPr>
            <a:r>
              <a:rPr lang="es-ES" sz="2000" b="0" i="0" strike="noStrike" cap="none" spc="0" baseline="0" dirty="0">
                <a:solidFill>
                  <a:srgbClr val="000000"/>
                </a:solidFill>
                <a:effectLst/>
                <a:latin typeface="Segoe UI"/>
                <a:ea typeface="Segoe UI"/>
                <a:cs typeface="Segoe UI"/>
              </a:rPr>
              <a:t>Consumir la base de conocimiento de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las aplicaciones cliente, incluidos los </a:t>
            </a:r>
            <a:r>
              <a:rPr lang="es-ES" sz="2000" b="0" i="0" strike="noStrike" cap="none" spc="0" baseline="0" dirty="0" err="1">
                <a:solidFill>
                  <a:srgbClr val="000000"/>
                </a:solidFill>
                <a:effectLst/>
                <a:latin typeface="Segoe UI"/>
                <a:ea typeface="Segoe UI"/>
                <a:cs typeface="Segoe UI"/>
              </a:rPr>
              <a:t>bots</a:t>
            </a:r>
            <a:r>
              <a:rPr lang="es-ES" sz="2000" b="0" i="0" strike="noStrike" cap="none" spc="0" baseline="0" dirty="0">
                <a:solidFill>
                  <a:srgbClr val="000000"/>
                </a:solidFill>
                <a:effectLst/>
                <a:latin typeface="Segoe UI"/>
                <a:ea typeface="Segoe UI"/>
                <a:cs typeface="Segoe UI"/>
              </a:rPr>
              <a:t>.</a:t>
            </a:r>
          </a:p>
          <a:p>
            <a:endParaRPr lang="en-US" sz="2000" dirty="0">
              <a:latin typeface="+mn-lt"/>
            </a:endParaRPr>
          </a:p>
        </p:txBody>
      </p:sp>
      <p:sp>
        <p:nvSpPr>
          <p:cNvPr id="18" name="Freeform: Shape 17">
            <a:extLst>
              <a:ext uri="{FF2B5EF4-FFF2-40B4-BE49-F238E27FC236}">
                <a16:creationId xmlns:a16="http://schemas.microsoft.com/office/drawing/2014/main" id="{95C02429-2DE9-E33E-175D-AFD73D339DEA}"/>
              </a:ext>
              <a:ext uri="{C183D7F6-B498-43B3-948B-1728B52AA6E4}">
                <adec:decorative xmlns:adec="http://schemas.microsoft.com/office/drawing/2017/decorative" val="1"/>
              </a:ext>
            </a:extLst>
          </p:cNvPr>
          <p:cNvSpPr/>
          <p:nvPr/>
        </p:nvSpPr>
        <p:spPr bwMode="auto">
          <a:xfrm>
            <a:off x="6096000" y="1511922"/>
            <a:ext cx="5503862" cy="4072774"/>
          </a:xfrm>
          <a:custGeom>
            <a:avLst/>
            <a:gdLst>
              <a:gd name="connsiteX0" fmla="*/ 0 w 12192000"/>
              <a:gd name="connsiteY0" fmla="*/ 0 h 4519320"/>
              <a:gd name="connsiteX1" fmla="*/ 12192000 w 12192000"/>
              <a:gd name="connsiteY1" fmla="*/ 0 h 4519320"/>
              <a:gd name="connsiteX2" fmla="*/ 12192000 w 12192000"/>
              <a:gd name="connsiteY2" fmla="*/ 4519320 h 4519320"/>
              <a:gd name="connsiteX3" fmla="*/ 0 w 12192000"/>
              <a:gd name="connsiteY3" fmla="*/ 4519320 h 4519320"/>
            </a:gdLst>
            <a:ahLst/>
            <a:cxnLst>
              <a:cxn ang="0">
                <a:pos x="connsiteX0" y="connsiteY0"/>
              </a:cxn>
              <a:cxn ang="0">
                <a:pos x="connsiteX1" y="connsiteY1"/>
              </a:cxn>
              <a:cxn ang="0">
                <a:pos x="connsiteX2" y="connsiteY2"/>
              </a:cxn>
              <a:cxn ang="0">
                <a:pos x="connsiteX3" y="connsiteY3"/>
              </a:cxn>
            </a:cxnLst>
            <a:rect l="l" t="t" r="r" b="b"/>
            <a:pathLst>
              <a:path w="12192000" h="4519320">
                <a:moveTo>
                  <a:pt x="0" y="0"/>
                </a:moveTo>
                <a:lnTo>
                  <a:pt x="12192000" y="0"/>
                </a:lnTo>
                <a:lnTo>
                  <a:pt x="12192000" y="4519320"/>
                </a:lnTo>
                <a:lnTo>
                  <a:pt x="0" y="4519320"/>
                </a:lnTo>
                <a:close/>
              </a:path>
            </a:pathLst>
          </a:cu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descr="Image of questions and answers for an AI chat bot ">
            <a:extLst>
              <a:ext uri="{FF2B5EF4-FFF2-40B4-BE49-F238E27FC236}">
                <a16:creationId xmlns:a16="http://schemas.microsoft.com/office/drawing/2014/main" id="{23BE5C0F-366B-019B-3466-1D55F705087F}"/>
              </a:ext>
            </a:extLst>
          </p:cNvPr>
          <p:cNvGrpSpPr/>
          <p:nvPr/>
        </p:nvGrpSpPr>
        <p:grpSpPr>
          <a:xfrm>
            <a:off x="7328075" y="1515877"/>
            <a:ext cx="2906421" cy="3572512"/>
            <a:chOff x="7194363" y="2238631"/>
            <a:chExt cx="1710849" cy="2102941"/>
          </a:xfrm>
        </p:grpSpPr>
        <p:grpSp>
          <p:nvGrpSpPr>
            <p:cNvPr id="25" name="Group 24">
              <a:extLst>
                <a:ext uri="{FF2B5EF4-FFF2-40B4-BE49-F238E27FC236}">
                  <a16:creationId xmlns:a16="http://schemas.microsoft.com/office/drawing/2014/main" id="{FCCEE22F-2D06-6850-53FC-EC8BBAB345A8}"/>
                </a:ext>
              </a:extLst>
            </p:cNvPr>
            <p:cNvGrpSpPr/>
            <p:nvPr/>
          </p:nvGrpSpPr>
          <p:grpSpPr>
            <a:xfrm>
              <a:off x="7386701" y="2238631"/>
              <a:ext cx="1518511" cy="1518511"/>
              <a:chOff x="8598638" y="3879000"/>
              <a:chExt cx="914400" cy="914400"/>
            </a:xfrm>
          </p:grpSpPr>
          <p:pic>
            <p:nvPicPr>
              <p:cNvPr id="28" name="Graphic 27" descr="Chat bubble">
                <a:extLst>
                  <a:ext uri="{FF2B5EF4-FFF2-40B4-BE49-F238E27FC236}">
                    <a16:creationId xmlns:a16="http://schemas.microsoft.com/office/drawing/2014/main" id="{D2C2EE80-5FC6-07B2-8DAF-E0DCDB8F1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8" y="3879000"/>
                <a:ext cx="914400" cy="914400"/>
              </a:xfrm>
              <a:prstGeom prst="rect">
                <a:avLst/>
              </a:prstGeom>
            </p:spPr>
          </p:pic>
          <p:sp>
            <p:nvSpPr>
              <p:cNvPr id="29" name="TextBox 28">
                <a:extLst>
                  <a:ext uri="{FF2B5EF4-FFF2-40B4-BE49-F238E27FC236}">
                    <a16:creationId xmlns:a16="http://schemas.microsoft.com/office/drawing/2014/main" id="{0B1ADB22-170C-21E1-AE8F-32EB11A7A762}"/>
                  </a:ext>
                </a:extLst>
              </p:cNvPr>
              <p:cNvSpPr txBox="1"/>
              <p:nvPr/>
            </p:nvSpPr>
            <p:spPr>
              <a:xfrm>
                <a:off x="8805931" y="4150738"/>
                <a:ext cx="121141" cy="185462"/>
              </a:xfrm>
              <a:prstGeom prst="rect">
                <a:avLst/>
              </a:prstGeom>
              <a:noFill/>
            </p:spPr>
            <p:txBody>
              <a:bodyPr wrap="none" rtlCol="0" anchor="ctr">
                <a:spAutoFit/>
              </a:bodyPr>
              <a:lstStyle/>
              <a:p>
                <a:pPr algn="ctr"/>
                <a:r>
                  <a:rPr lang="en-US" sz="2800" b="1"/>
                  <a:t>?</a:t>
                </a:r>
              </a:p>
            </p:txBody>
          </p:sp>
          <p:sp>
            <p:nvSpPr>
              <p:cNvPr id="30" name="TextBox 29">
                <a:extLst>
                  <a:ext uri="{FF2B5EF4-FFF2-40B4-BE49-F238E27FC236}">
                    <a16:creationId xmlns:a16="http://schemas.microsoft.com/office/drawing/2014/main" id="{52280930-97CC-C0CF-D630-0560E5331C1B}"/>
                  </a:ext>
                </a:extLst>
              </p:cNvPr>
              <p:cNvSpPr txBox="1"/>
              <p:nvPr/>
            </p:nvSpPr>
            <p:spPr>
              <a:xfrm>
                <a:off x="9134364" y="4238820"/>
                <a:ext cx="106937" cy="185462"/>
              </a:xfrm>
              <a:prstGeom prst="rect">
                <a:avLst/>
              </a:prstGeom>
              <a:noFill/>
            </p:spPr>
            <p:txBody>
              <a:bodyPr wrap="none" rtlCol="0" anchor="ctr">
                <a:spAutoFit/>
              </a:bodyPr>
              <a:lstStyle/>
              <a:p>
                <a:pPr algn="ctr"/>
                <a:r>
                  <a:rPr lang="en-US" sz="2800" b="1"/>
                  <a:t>!</a:t>
                </a:r>
              </a:p>
            </p:txBody>
          </p:sp>
        </p:grpSp>
        <p:pic>
          <p:nvPicPr>
            <p:cNvPr id="27" name="Graphic 26">
              <a:extLst>
                <a:ext uri="{FF2B5EF4-FFF2-40B4-BE49-F238E27FC236}">
                  <a16:creationId xmlns:a16="http://schemas.microsoft.com/office/drawing/2014/main" id="{227432E6-BFBB-686F-6A18-1B37056A1A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1.10.31"/>
  <p:tag name="AS_TITLE" val="Aspose.Slides for Java"/>
  <p:tag name="AS_VERSION" val="21.10"/>
</p:tagLst>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ED17F2D-14AF-4880-87CA-B114404A4537}">
  <ds:schemaRefs>
    <ds:schemaRef ds:uri="http://schemas.microsoft.com/sharepoint/v3/contenttype/forms"/>
  </ds:schemaRefs>
</ds:datastoreItem>
</file>

<file path=customXml/itemProps2.xml><?xml version="1.0" encoding="utf-8"?>
<ds:datastoreItem xmlns:ds="http://schemas.openxmlformats.org/officeDocument/2006/customXml" ds:itemID="{060613FC-C79D-4A7D-ACF6-BC9DB6BE73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6284-2CA4-4084-A0F7-8EC9491B5DC6}">
  <ds:schemaRefs>
    <ds:schemaRef ds:uri="http://purl.org/dc/dcmitype/"/>
    <ds:schemaRef ds:uri="http://purl.org/dc/terms/"/>
    <ds:schemaRef ds:uri="http://schemas.microsoft.com/office/infopath/2007/PartnerControls"/>
    <ds:schemaRef ds:uri="92a942ff-a7ab-46b5-9ede-efd58ff8e61c"/>
    <ds:schemaRef ds:uri="http://schemas.microsoft.com/sharepoint/v3"/>
    <ds:schemaRef ds:uri="a51c428d-9d60-41bd-8e8b-21795199cb1f"/>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2885</Words>
  <Application>Microsoft Office PowerPoint</Application>
  <PresentationFormat>Panorámica</PresentationFormat>
  <Paragraphs>239</Paragraphs>
  <Slides>20</Slides>
  <Notes>20</Notes>
  <HiddenSlides>4</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Arial</vt:lpstr>
      <vt:lpstr>Consolas</vt:lpstr>
      <vt:lpstr>Segoe UI</vt:lpstr>
      <vt:lpstr>Segoe UI Black</vt:lpstr>
      <vt:lpstr>Segoe UI Light</vt:lpstr>
      <vt:lpstr>Segoe UI Semibold</vt:lpstr>
      <vt:lpstr>Wingdings</vt:lpstr>
      <vt:lpstr>2_LIGHT MODE</vt:lpstr>
      <vt:lpstr>Aspectos básicos  de Microsoft Azure AI: Procesamiento de lenguaje natural</vt:lpstr>
      <vt:lpstr>Programa</vt:lpstr>
      <vt:lpstr>Objetivos de aprendizaje</vt:lpstr>
      <vt:lpstr>Conceptos del procesamiento del lenguaje natural</vt:lpstr>
      <vt:lpstr>¿Qué es el procesamiento del lenguaje natural?</vt:lpstr>
      <vt:lpstr>Procesamiento del lenguaje natural e IA conversacional en Azure</vt:lpstr>
      <vt:lpstr>Funcionalidades de procesamiento del  lenguaje natural en Azure</vt:lpstr>
      <vt:lpstr>Análisis de texto</vt:lpstr>
      <vt:lpstr>Respuesta a preguntas</vt:lpstr>
      <vt:lpstr>Azure Bot Service</vt:lpstr>
      <vt:lpstr>Demostración: Uso del modelo de respuesta a preguntas  con Language Studio</vt:lpstr>
      <vt:lpstr>Reconocimiento del lenguaje conversacional</vt:lpstr>
      <vt:lpstr>Demostración: Uso del reconocimiento del lenguaje conversacional con Language Studio</vt:lpstr>
      <vt:lpstr>Reconocimiento y síntesis de voz</vt:lpstr>
      <vt:lpstr>Demostración: Exploración de Speech Studio</vt:lpstr>
      <vt:lpstr>Ejercicio: Análisis de texto con Language Studio</vt:lpstr>
      <vt:lpstr>Prueba de conocimientos</vt:lpstr>
      <vt:lpstr>Resumen</vt:lpstr>
      <vt:lpstr>Referencias</vt:lpstr>
      <vt:lpstr>Diapositiva de cierre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Natural Language Processing</dc:title>
  <cp:revision>5</cp:revision>
  <dcterms:created xsi:type="dcterms:W3CDTF">2023-09-01T07:23:13Z</dcterms:created>
  <dcterms:modified xsi:type="dcterms:W3CDTF">2024-02-11T19:59:30Z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0x0101006CBF43FC683E9146BDEA0F890B4A78EB</vt:lpwstr>
  </property>
  <property fmtid="{D5CDD505-2E9C-101B-9397-08002B2CF9AE}" pid="4" name="ItemRetentionFormula">
    <vt:lpwstr/>
  </property>
</Properties>
</file>